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theme/themeOverride12.xml" ContentType="application/vnd.openxmlformats-officedocument.themeOverr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charts/chart13.xml" ContentType="application/vnd.openxmlformats-officedocument.drawingml.chart+xml"/>
  <Override PartName="/ppt/charts/chart24.xml" ContentType="application/vnd.openxmlformats-officedocument.drawingml.chart+xml"/>
  <Override PartName="/ppt/notesSlides/notesSlide16.xml" ContentType="application/vnd.openxmlformats-officedocument.presentationml.notes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theme/themeOverride17.xml" ContentType="application/vnd.openxmlformats-officedocument.themeOverride+xml"/>
  <Override PartName="/ppt/slides/slide99.xml" ContentType="application/vnd.openxmlformats-officedocument.presentationml.slide+xml"/>
  <Override PartName="/ppt/slides/slide136.xml" ContentType="application/vnd.openxmlformats-officedocument.presentationml.slide+xml"/>
  <Default Extension="xlsx" ContentType="application/vnd.openxmlformats-officedocument.spreadsheetml.sheet"/>
  <Override PartName="/ppt/charts/chart3.xml" ContentType="application/vnd.openxmlformats-officedocument.drawingml.chart+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charts/chart29.xml" ContentType="application/vnd.openxmlformats-officedocument.drawingml.chart+xml"/>
  <Override PartName="/ppt/theme/themeOverride20.xml" ContentType="application/vnd.openxmlformats-officedocument.themeOverride+xml"/>
  <Override PartName="/ppt/slides/slide55.xml" ContentType="application/vnd.openxmlformats-officedocument.presentationml.slide+xml"/>
  <Override PartName="/ppt/theme/theme2.xml" ContentType="application/vnd.openxmlformats-officedocument.theme+xml"/>
  <Override PartName="/ppt/theme/themeOverride6.xml" ContentType="application/vnd.openxmlformats-officedocument.themeOverride+xml"/>
  <Override PartName="/ppt/charts/chart18.xml" ContentType="application/vnd.openxmlformats-officedocument.drawingml.chart+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charts/chart8.xml" ContentType="application/vnd.openxmlformats-officedocument.drawingml.chart+xml"/>
  <Override PartName="/ppt/charts/chart21.xml" ContentType="application/vnd.openxmlformats-officedocument.drawingml.chart+xml"/>
  <Override PartName="/ppt/notesSlides/notesSlide13.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charts/chart10.xml" ContentType="application/vnd.openxmlformats-officedocument.drawingml.char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charts/chart4.xml" ContentType="application/vnd.openxmlformats-officedocument.drawingml.chart+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notesSlides/notesSlide4.xml" ContentType="application/vnd.openxmlformats-officedocument.presentationml.notesSlide+xml"/>
  <Override PartName="/ppt/theme/themeOverride14.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Override10.xml" ContentType="application/vnd.openxmlformats-officedocument.themeOverride+xml"/>
  <Override PartName="/ppt/charts/chart19.xml" ContentType="application/vnd.openxmlformats-officedocument.drawingml.char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theme/themeOverride3.xml" ContentType="application/vnd.openxmlformats-officedocument.themeOverride+xml"/>
  <Default Extension="xls" ContentType="application/vnd.ms-excel"/>
  <Override PartName="/ppt/charts/chart26.xml" ContentType="application/vnd.openxmlformats-officedocument.drawingml.char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charts/chart15.xml" ContentType="application/vnd.openxmlformats-officedocument.drawingml.char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theme/themeOverride19.xml" ContentType="application/vnd.openxmlformats-officedocument.themeOverride+xml"/>
  <Override PartName="/ppt/notesSlides/notesSlide14.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charts/chart5.xml" ContentType="application/vnd.openxmlformats-officedocument.drawingml.chart+xml"/>
  <Override PartName="/ppt/notesSlides/notesSlide10.xml" ContentType="application/vnd.openxmlformats-officedocument.presentationml.notesSlide+xml"/>
  <Override PartName="/ppt/theme/themeOverride15.xml" ContentType="application/vnd.openxmlformats-officedocument.themeOverr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theme/themeOverride8.xml" ContentType="application/vnd.openxmlformats-officedocument.themeOverride+xml"/>
  <Override PartName="/ppt/theme/themeOverride11.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charts/chart27.xml" ContentType="application/vnd.openxmlformats-officedocument.drawingml.char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theme/themeOverride4.xml" ContentType="application/vnd.openxmlformats-officedocument.themeOverride+xml"/>
  <Override PartName="/ppt/charts/chart16.xml" ContentType="application/vnd.openxmlformats-officedocument.drawingml.char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charts/chart23.xml" ContentType="application/vnd.openxmlformats-officedocument.drawingml.char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charts/chart12.xml" ContentType="application/vnd.openxmlformats-officedocument.drawingml.chart+xml"/>
  <Override PartName="/ppt/notesSlides/notesSlide22.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charts/chart6.xml" ContentType="application/vnd.openxmlformats-officedocument.drawingml.chart+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theme/themeOverride16.xml" ContentType="application/vnd.openxmlformats-officedocument.themeOverr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charts/chart2.xml" ContentType="application/vnd.openxmlformats-officedocument.drawingml.chart+xml"/>
  <Override PartName="/ppt/theme/themeOverride9.xml" ContentType="application/vnd.openxmlformats-officedocument.themeOverr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charts/chart28.xml" ContentType="application/vnd.openxmlformats-officedocument.drawingml.char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charts/chart17.xml" ContentType="application/vnd.openxmlformats-officedocument.drawingml.chart+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129.xml" ContentType="application/vnd.openxmlformats-officedocument.presentationml.slide+xml"/>
  <Override PartName="/ppt/charts/chart7.xml" ContentType="application/vnd.openxmlformats-officedocument.drawingml.chart+xml"/>
  <Override PartName="/ppt/charts/chart20.xml" ContentType="application/vnd.openxmlformats-officedocument.drawingml.chart+xml"/>
  <Override PartName="/ppt/notesSlides/notesSlide12.xml" ContentType="application/vnd.openxmlformats-officedocument.presentationml.notesSlide+xml"/>
  <Override PartName="/ppt/slides/slide118.xml" ContentType="application/vnd.openxmlformats-officedocument.presentationml.slide+xml"/>
  <Default Extension="doc" ContentType="application/msword"/>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theme/themeOverride13.xml" ContentType="application/vnd.openxmlformats-officedocument.themeOverr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charts/chart25.xml" ContentType="application/vnd.openxmlformats-officedocument.drawingml.char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theme/themeOverride2.xml" ContentType="application/vnd.openxmlformats-officedocument.themeOverride+xml"/>
  <Override PartName="/ppt/charts/chart14.xml" ContentType="application/vnd.openxmlformats-officedocument.drawingml.chart+xml"/>
  <Override PartName="/ppt/slides/slide40.xml" ContentType="application/vnd.openxmlformats-officedocument.presentationml.slide+xml"/>
  <Override PartName="/ppt/slides/slide159.xml" ContentType="application/vnd.openxmlformats-officedocument.presentationml.slide+xml"/>
  <Override PartName="/ppt/slides/slide148.xml" ContentType="application/vnd.openxmlformats-officedocument.presentationml.slide+xml"/>
  <Default Extension="vml" ContentType="application/vnd.openxmlformats-officedocument.vmlDrawing"/>
  <Override PartName="/ppt/notesSlides/notesSlide8.xml" ContentType="application/vnd.openxmlformats-officedocument.presentationml.notesSlide+xml"/>
  <Override PartName="/ppt/theme/themeOverride18.xml" ContentType="application/vnd.openxmlformats-officedocument.themeOverr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4"/>
  </p:notesMasterIdLst>
  <p:sldIdLst>
    <p:sldId id="289" r:id="rId2"/>
    <p:sldId id="291" r:id="rId3"/>
    <p:sldId id="652" r:id="rId4"/>
    <p:sldId id="653" r:id="rId5"/>
    <p:sldId id="654" r:id="rId6"/>
    <p:sldId id="655" r:id="rId7"/>
    <p:sldId id="656" r:id="rId8"/>
    <p:sldId id="657" r:id="rId9"/>
    <p:sldId id="658" r:id="rId10"/>
    <p:sldId id="659" r:id="rId11"/>
    <p:sldId id="1006" r:id="rId12"/>
    <p:sldId id="1023" r:id="rId13"/>
    <p:sldId id="1024" r:id="rId14"/>
    <p:sldId id="304" r:id="rId15"/>
    <p:sldId id="305" r:id="rId16"/>
    <p:sldId id="306" r:id="rId17"/>
    <p:sldId id="414" r:id="rId18"/>
    <p:sldId id="660" r:id="rId19"/>
    <p:sldId id="309" r:id="rId20"/>
    <p:sldId id="661" r:id="rId21"/>
    <p:sldId id="662" r:id="rId22"/>
    <p:sldId id="467" r:id="rId23"/>
    <p:sldId id="894" r:id="rId24"/>
    <p:sldId id="766" r:id="rId25"/>
    <p:sldId id="470" r:id="rId26"/>
    <p:sldId id="768" r:id="rId27"/>
    <p:sldId id="769" r:id="rId28"/>
    <p:sldId id="770" r:id="rId29"/>
    <p:sldId id="771" r:id="rId30"/>
    <p:sldId id="772" r:id="rId31"/>
    <p:sldId id="773" r:id="rId32"/>
    <p:sldId id="774" r:id="rId33"/>
    <p:sldId id="775" r:id="rId34"/>
    <p:sldId id="776" r:id="rId35"/>
    <p:sldId id="777" r:id="rId36"/>
    <p:sldId id="481" r:id="rId37"/>
    <p:sldId id="482" r:id="rId38"/>
    <p:sldId id="633" r:id="rId39"/>
    <p:sldId id="483" r:id="rId40"/>
    <p:sldId id="332" r:id="rId41"/>
    <p:sldId id="333" r:id="rId42"/>
    <p:sldId id="334" r:id="rId43"/>
    <p:sldId id="427" r:id="rId44"/>
    <p:sldId id="336" r:id="rId45"/>
    <p:sldId id="337" r:id="rId46"/>
    <p:sldId id="455" r:id="rId47"/>
    <p:sldId id="338" r:id="rId48"/>
    <p:sldId id="567" r:id="rId49"/>
    <p:sldId id="456" r:id="rId50"/>
    <p:sldId id="339" r:id="rId51"/>
    <p:sldId id="457" r:id="rId52"/>
    <p:sldId id="458" r:id="rId53"/>
    <p:sldId id="340" r:id="rId54"/>
    <p:sldId id="568" r:id="rId55"/>
    <p:sldId id="569" r:id="rId56"/>
    <p:sldId id="345" r:id="rId57"/>
    <p:sldId id="346" r:id="rId58"/>
    <p:sldId id="347" r:id="rId59"/>
    <p:sldId id="756" r:id="rId60"/>
    <p:sldId id="759" r:id="rId61"/>
    <p:sldId id="757" r:id="rId62"/>
    <p:sldId id="758" r:id="rId63"/>
    <p:sldId id="1007" r:id="rId64"/>
    <p:sldId id="1008" r:id="rId65"/>
    <p:sldId id="1009" r:id="rId66"/>
    <p:sldId id="1010" r:id="rId67"/>
    <p:sldId id="1011" r:id="rId68"/>
    <p:sldId id="1012" r:id="rId69"/>
    <p:sldId id="1025" r:id="rId70"/>
    <p:sldId id="1026" r:id="rId71"/>
    <p:sldId id="1027" r:id="rId72"/>
    <p:sldId id="1028" r:id="rId73"/>
    <p:sldId id="446" r:id="rId74"/>
    <p:sldId id="466" r:id="rId75"/>
    <p:sldId id="447" r:id="rId76"/>
    <p:sldId id="448" r:id="rId77"/>
    <p:sldId id="665" r:id="rId78"/>
    <p:sldId id="705" r:id="rId79"/>
    <p:sldId id="706" r:id="rId80"/>
    <p:sldId id="711" r:id="rId81"/>
    <p:sldId id="712" r:id="rId82"/>
    <p:sldId id="1029" r:id="rId83"/>
    <p:sldId id="1031" r:id="rId84"/>
    <p:sldId id="1030" r:id="rId85"/>
    <p:sldId id="1034" r:id="rId86"/>
    <p:sldId id="1035" r:id="rId87"/>
    <p:sldId id="1038" r:id="rId88"/>
    <p:sldId id="1036" r:id="rId89"/>
    <p:sldId id="1037" r:id="rId90"/>
    <p:sldId id="1039" r:id="rId91"/>
    <p:sldId id="1040" r:id="rId92"/>
    <p:sldId id="1041" r:id="rId93"/>
    <p:sldId id="1042" r:id="rId94"/>
    <p:sldId id="1051" r:id="rId95"/>
    <p:sldId id="1044" r:id="rId96"/>
    <p:sldId id="1043" r:id="rId97"/>
    <p:sldId id="1045" r:id="rId98"/>
    <p:sldId id="1048" r:id="rId99"/>
    <p:sldId id="1046" r:id="rId100"/>
    <p:sldId id="1047" r:id="rId101"/>
    <p:sldId id="892" r:id="rId102"/>
    <p:sldId id="786" r:id="rId103"/>
    <p:sldId id="787" r:id="rId104"/>
    <p:sldId id="788" r:id="rId105"/>
    <p:sldId id="789" r:id="rId106"/>
    <p:sldId id="790" r:id="rId107"/>
    <p:sldId id="798" r:id="rId108"/>
    <p:sldId id="799" r:id="rId109"/>
    <p:sldId id="802" r:id="rId110"/>
    <p:sldId id="803" r:id="rId111"/>
    <p:sldId id="806" r:id="rId112"/>
    <p:sldId id="999" r:id="rId113"/>
    <p:sldId id="1000" r:id="rId114"/>
    <p:sldId id="1001" r:id="rId115"/>
    <p:sldId id="813" r:id="rId116"/>
    <p:sldId id="814" r:id="rId117"/>
    <p:sldId id="1053" r:id="rId118"/>
    <p:sldId id="1054" r:id="rId119"/>
    <p:sldId id="1055" r:id="rId120"/>
    <p:sldId id="1056" r:id="rId121"/>
    <p:sldId id="1057" r:id="rId122"/>
    <p:sldId id="1058" r:id="rId123"/>
    <p:sldId id="1059" r:id="rId124"/>
    <p:sldId id="822" r:id="rId125"/>
    <p:sldId id="823" r:id="rId126"/>
    <p:sldId id="824" r:id="rId127"/>
    <p:sldId id="825" r:id="rId128"/>
    <p:sldId id="826" r:id="rId129"/>
    <p:sldId id="827" r:id="rId130"/>
    <p:sldId id="828" r:id="rId131"/>
    <p:sldId id="830" r:id="rId132"/>
    <p:sldId id="1002" r:id="rId133"/>
    <p:sldId id="1003" r:id="rId134"/>
    <p:sldId id="849" r:id="rId135"/>
    <p:sldId id="875" r:id="rId136"/>
    <p:sldId id="850" r:id="rId137"/>
    <p:sldId id="851" r:id="rId138"/>
    <p:sldId id="876" r:id="rId139"/>
    <p:sldId id="877" r:id="rId140"/>
    <p:sldId id="878" r:id="rId141"/>
    <p:sldId id="879" r:id="rId142"/>
    <p:sldId id="880" r:id="rId143"/>
    <p:sldId id="881" r:id="rId144"/>
    <p:sldId id="882" r:id="rId145"/>
    <p:sldId id="883" r:id="rId146"/>
    <p:sldId id="884" r:id="rId147"/>
    <p:sldId id="887" r:id="rId148"/>
    <p:sldId id="888" r:id="rId149"/>
    <p:sldId id="889" r:id="rId150"/>
    <p:sldId id="890" r:id="rId151"/>
    <p:sldId id="891" r:id="rId152"/>
    <p:sldId id="862" r:id="rId153"/>
    <p:sldId id="1052" r:id="rId154"/>
    <p:sldId id="949" r:id="rId155"/>
    <p:sldId id="867" r:id="rId156"/>
    <p:sldId id="868" r:id="rId157"/>
    <p:sldId id="869" r:id="rId158"/>
    <p:sldId id="871" r:id="rId159"/>
    <p:sldId id="872" r:id="rId160"/>
    <p:sldId id="873" r:id="rId161"/>
    <p:sldId id="874" r:id="rId162"/>
    <p:sldId id="984" r:id="rId16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302F"/>
    <a:srgbClr val="5C8727"/>
    <a:srgbClr val="AFBD22"/>
    <a:srgbClr val="514941"/>
    <a:srgbClr val="5F564D"/>
    <a:srgbClr val="988C81"/>
    <a:srgbClr val="FFD457"/>
    <a:srgbClr val="F6E8AD"/>
    <a:srgbClr val="F15D22"/>
    <a:srgbClr val="919CA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72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928"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Office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Office_Excel_Worksheet10.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Office_Excel_Worksheet11.xlsx"/><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Office_Excel_Worksheet12.xlsx"/><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Office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Office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Office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Office_Excel_Worksheet17.xlsx"/></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Office_Excel_Worksheet18.xlsx"/><Relationship Id="rId1" Type="http://schemas.openxmlformats.org/officeDocument/2006/relationships/themeOverride" Target="../theme/themeOverride13.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Office_Excel_Worksheet19.xlsx"/><Relationship Id="rId1" Type="http://schemas.openxmlformats.org/officeDocument/2006/relationships/themeOverride" Target="../theme/themeOverride14.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Office_Excel_Worksheet2.xlsx"/><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Office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Office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Office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Office_Excel_Worksheet23.xlsx"/></Relationships>
</file>

<file path=ppt/charts/_rels/chart24.xml.rels><?xml version="1.0" encoding="UTF-8" standalone="yes"?>
<Relationships xmlns="http://schemas.openxmlformats.org/package/2006/relationships"><Relationship Id="rId2" Type="http://schemas.openxmlformats.org/officeDocument/2006/relationships/package" Target="../embeddings/Microsoft_Office_Excel_Worksheet24.xlsx"/><Relationship Id="rId1" Type="http://schemas.openxmlformats.org/officeDocument/2006/relationships/themeOverride" Target="../theme/themeOverride15.xml"/></Relationships>
</file>

<file path=ppt/charts/_rels/chart25.xml.rels><?xml version="1.0" encoding="UTF-8" standalone="yes"?>
<Relationships xmlns="http://schemas.openxmlformats.org/package/2006/relationships"><Relationship Id="rId2" Type="http://schemas.openxmlformats.org/officeDocument/2006/relationships/package" Target="../embeddings/Microsoft_Office_Excel_Worksheet25.xlsx"/><Relationship Id="rId1" Type="http://schemas.openxmlformats.org/officeDocument/2006/relationships/themeOverride" Target="../theme/themeOverride16.xml"/></Relationships>
</file>

<file path=ppt/charts/_rels/chart26.xml.rels><?xml version="1.0" encoding="UTF-8" standalone="yes"?>
<Relationships xmlns="http://schemas.openxmlformats.org/package/2006/relationships"><Relationship Id="rId2" Type="http://schemas.openxmlformats.org/officeDocument/2006/relationships/package" Target="../embeddings/Microsoft_Office_Excel_Worksheet26.xlsx"/><Relationship Id="rId1" Type="http://schemas.openxmlformats.org/officeDocument/2006/relationships/themeOverride" Target="../theme/themeOverride17.xml"/></Relationships>
</file>

<file path=ppt/charts/_rels/chart27.xml.rels><?xml version="1.0" encoding="UTF-8" standalone="yes"?>
<Relationships xmlns="http://schemas.openxmlformats.org/package/2006/relationships"><Relationship Id="rId2" Type="http://schemas.openxmlformats.org/officeDocument/2006/relationships/package" Target="../embeddings/Microsoft_Office_Excel_Worksheet27.xlsx"/><Relationship Id="rId1" Type="http://schemas.openxmlformats.org/officeDocument/2006/relationships/themeOverride" Target="../theme/themeOverride18.xml"/></Relationships>
</file>

<file path=ppt/charts/_rels/chart28.xml.rels><?xml version="1.0" encoding="UTF-8" standalone="yes"?>
<Relationships xmlns="http://schemas.openxmlformats.org/package/2006/relationships"><Relationship Id="rId2" Type="http://schemas.openxmlformats.org/officeDocument/2006/relationships/package" Target="../embeddings/Microsoft_Office_Excel_Worksheet28.xlsx"/><Relationship Id="rId1" Type="http://schemas.openxmlformats.org/officeDocument/2006/relationships/themeOverride" Target="../theme/themeOverride19.xml"/></Relationships>
</file>

<file path=ppt/charts/_rels/chart29.xml.rels><?xml version="1.0" encoding="UTF-8" standalone="yes"?>
<Relationships xmlns="http://schemas.openxmlformats.org/package/2006/relationships"><Relationship Id="rId2" Type="http://schemas.openxmlformats.org/officeDocument/2006/relationships/package" Target="../embeddings/Microsoft_Office_Excel_Worksheet29.xlsx"/><Relationship Id="rId1" Type="http://schemas.openxmlformats.org/officeDocument/2006/relationships/themeOverride" Target="../theme/themeOverride20.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Office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Office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Office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Office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Office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Office_Excel_Worksheet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Office_Excel_Worksheet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9</a:t>
            </a:r>
            <a:r>
              <a:rPr lang="en-US" baseline="0" dirty="0" smtClean="0"/>
              <a:t> Year Olds – NAEP Reading</a:t>
            </a:r>
            <a:endParaRPr lang="en-US" dirty="0"/>
          </a:p>
        </c:rich>
      </c:tx>
      <c:layout/>
    </c:title>
    <c:plotArea>
      <c:layout/>
      <c:lineChart>
        <c:grouping val="standard"/>
        <c:ser>
          <c:idx val="0"/>
          <c:order val="0"/>
          <c:tx>
            <c:strRef>
              <c:f>Sheet1!$A$2</c:f>
              <c:strCache>
                <c:ptCount val="1"/>
                <c:pt idx="0">
                  <c:v>African American</c:v>
                </c:pt>
              </c:strCache>
            </c:strRef>
          </c:tx>
          <c:spPr>
            <a:ln w="57150">
              <a:solidFill>
                <a:srgbClr val="BF311A"/>
              </a:solidFill>
            </a:ln>
          </c:spPr>
          <c:marker>
            <c:symbol val="square"/>
            <c:size val="6"/>
            <c:spPr>
              <a:solidFill>
                <a:srgbClr val="BF311A"/>
              </a:solidFill>
              <a:ln w="57150">
                <a:solidFill>
                  <a:srgbClr val="BF311A"/>
                </a:solidFill>
              </a:ln>
            </c:spPr>
          </c:marker>
          <c:dLbls>
            <c:delete val="1"/>
          </c:dLbls>
          <c:cat>
            <c:strRef>
              <c:f>Sheet1!$B$1:$M$1</c:f>
              <c:strCache>
                <c:ptCount val="12"/>
                <c:pt idx="0">
                  <c:v>1971*</c:v>
                </c:pt>
                <c:pt idx="1">
                  <c:v>1975*</c:v>
                </c:pt>
                <c:pt idx="2">
                  <c:v>1980*</c:v>
                </c:pt>
                <c:pt idx="3">
                  <c:v>1984*</c:v>
                </c:pt>
                <c:pt idx="4">
                  <c:v>1988*</c:v>
                </c:pt>
                <c:pt idx="5">
                  <c:v>1990*</c:v>
                </c:pt>
                <c:pt idx="6">
                  <c:v>1992*</c:v>
                </c:pt>
                <c:pt idx="7">
                  <c:v>1994*</c:v>
                </c:pt>
                <c:pt idx="8">
                  <c:v>1996*</c:v>
                </c:pt>
                <c:pt idx="9">
                  <c:v>1999*</c:v>
                </c:pt>
                <c:pt idx="10">
                  <c:v>2004</c:v>
                </c:pt>
                <c:pt idx="11">
                  <c:v>2008</c:v>
                </c:pt>
              </c:strCache>
            </c:strRef>
          </c:cat>
          <c:val>
            <c:numRef>
              <c:f>Sheet1!$B$2:$M$2</c:f>
              <c:numCache>
                <c:formatCode>General</c:formatCode>
                <c:ptCount val="12"/>
                <c:pt idx="0">
                  <c:v>170</c:v>
                </c:pt>
                <c:pt idx="1">
                  <c:v>181</c:v>
                </c:pt>
                <c:pt idx="2">
                  <c:v>189</c:v>
                </c:pt>
                <c:pt idx="3">
                  <c:v>186</c:v>
                </c:pt>
                <c:pt idx="4">
                  <c:v>189</c:v>
                </c:pt>
                <c:pt idx="5">
                  <c:v>182</c:v>
                </c:pt>
                <c:pt idx="6">
                  <c:v>185</c:v>
                </c:pt>
                <c:pt idx="7">
                  <c:v>185</c:v>
                </c:pt>
                <c:pt idx="8">
                  <c:v>191</c:v>
                </c:pt>
                <c:pt idx="9">
                  <c:v>186</c:v>
                </c:pt>
                <c:pt idx="10">
                  <c:v>197</c:v>
                </c:pt>
                <c:pt idx="11">
                  <c:v>204</c:v>
                </c:pt>
              </c:numCache>
            </c:numRef>
          </c:val>
        </c:ser>
        <c:ser>
          <c:idx val="1"/>
          <c:order val="1"/>
          <c:tx>
            <c:strRef>
              <c:f>Sheet1!$A$3</c:f>
              <c:strCache>
                <c:ptCount val="1"/>
                <c:pt idx="0">
                  <c:v>Latino</c:v>
                </c:pt>
              </c:strCache>
            </c:strRef>
          </c:tx>
          <c:spPr>
            <a:ln w="57150">
              <a:solidFill>
                <a:srgbClr val="FBB040"/>
              </a:solidFill>
            </a:ln>
          </c:spPr>
          <c:marker>
            <c:symbol val="triangle"/>
            <c:size val="6"/>
            <c:spPr>
              <a:solidFill>
                <a:srgbClr val="FBB040"/>
              </a:solidFill>
              <a:ln w="57150">
                <a:solidFill>
                  <a:srgbClr val="FBB040"/>
                </a:solidFill>
              </a:ln>
            </c:spPr>
          </c:marker>
          <c:dLbls>
            <c:delete val="1"/>
          </c:dLbls>
          <c:cat>
            <c:strRef>
              <c:f>Sheet1!$B$1:$M$1</c:f>
              <c:strCache>
                <c:ptCount val="12"/>
                <c:pt idx="0">
                  <c:v>1971*</c:v>
                </c:pt>
                <c:pt idx="1">
                  <c:v>1975*</c:v>
                </c:pt>
                <c:pt idx="2">
                  <c:v>1980*</c:v>
                </c:pt>
                <c:pt idx="3">
                  <c:v>1984*</c:v>
                </c:pt>
                <c:pt idx="4">
                  <c:v>1988*</c:v>
                </c:pt>
                <c:pt idx="5">
                  <c:v>1990*</c:v>
                </c:pt>
                <c:pt idx="6">
                  <c:v>1992*</c:v>
                </c:pt>
                <c:pt idx="7">
                  <c:v>1994*</c:v>
                </c:pt>
                <c:pt idx="8">
                  <c:v>1996*</c:v>
                </c:pt>
                <c:pt idx="9">
                  <c:v>1999*</c:v>
                </c:pt>
                <c:pt idx="10">
                  <c:v>2004</c:v>
                </c:pt>
                <c:pt idx="11">
                  <c:v>2008</c:v>
                </c:pt>
              </c:strCache>
            </c:strRef>
          </c:cat>
          <c:val>
            <c:numRef>
              <c:f>Sheet1!$B$3:$M$3</c:f>
              <c:numCache>
                <c:formatCode>General</c:formatCode>
                <c:ptCount val="12"/>
                <c:pt idx="1">
                  <c:v>183</c:v>
                </c:pt>
                <c:pt idx="2">
                  <c:v>190</c:v>
                </c:pt>
                <c:pt idx="3">
                  <c:v>187</c:v>
                </c:pt>
                <c:pt idx="4">
                  <c:v>194</c:v>
                </c:pt>
                <c:pt idx="5">
                  <c:v>189</c:v>
                </c:pt>
                <c:pt idx="6">
                  <c:v>192</c:v>
                </c:pt>
                <c:pt idx="7">
                  <c:v>186</c:v>
                </c:pt>
                <c:pt idx="8">
                  <c:v>195</c:v>
                </c:pt>
                <c:pt idx="9">
                  <c:v>193</c:v>
                </c:pt>
                <c:pt idx="10">
                  <c:v>199</c:v>
                </c:pt>
                <c:pt idx="11">
                  <c:v>207</c:v>
                </c:pt>
              </c:numCache>
            </c:numRef>
          </c:val>
        </c:ser>
        <c:ser>
          <c:idx val="2"/>
          <c:order val="2"/>
          <c:tx>
            <c:strRef>
              <c:f>Sheet1!$A$4</c:f>
              <c:strCache>
                <c:ptCount val="1"/>
                <c:pt idx="0">
                  <c:v>White</c:v>
                </c:pt>
              </c:strCache>
            </c:strRef>
          </c:tx>
          <c:spPr>
            <a:ln w="57150">
              <a:solidFill>
                <a:srgbClr val="67BAC1"/>
              </a:solidFill>
            </a:ln>
          </c:spPr>
          <c:marker>
            <c:symbol val="x"/>
            <c:size val="8"/>
            <c:spPr>
              <a:ln w="57150">
                <a:solidFill>
                  <a:srgbClr val="67BAC1"/>
                </a:solidFill>
              </a:ln>
            </c:spPr>
          </c:marker>
          <c:dLbls>
            <c:delete val="1"/>
          </c:dLbls>
          <c:cat>
            <c:strRef>
              <c:f>Sheet1!$B$1:$M$1</c:f>
              <c:strCache>
                <c:ptCount val="12"/>
                <c:pt idx="0">
                  <c:v>1971*</c:v>
                </c:pt>
                <c:pt idx="1">
                  <c:v>1975*</c:v>
                </c:pt>
                <c:pt idx="2">
                  <c:v>1980*</c:v>
                </c:pt>
                <c:pt idx="3">
                  <c:v>1984*</c:v>
                </c:pt>
                <c:pt idx="4">
                  <c:v>1988*</c:v>
                </c:pt>
                <c:pt idx="5">
                  <c:v>1990*</c:v>
                </c:pt>
                <c:pt idx="6">
                  <c:v>1992*</c:v>
                </c:pt>
                <c:pt idx="7">
                  <c:v>1994*</c:v>
                </c:pt>
                <c:pt idx="8">
                  <c:v>1996*</c:v>
                </c:pt>
                <c:pt idx="9">
                  <c:v>1999*</c:v>
                </c:pt>
                <c:pt idx="10">
                  <c:v>2004</c:v>
                </c:pt>
                <c:pt idx="11">
                  <c:v>2008</c:v>
                </c:pt>
              </c:strCache>
            </c:strRef>
          </c:cat>
          <c:val>
            <c:numRef>
              <c:f>Sheet1!$B$4:$M$4</c:f>
              <c:numCache>
                <c:formatCode>General</c:formatCode>
                <c:ptCount val="12"/>
                <c:pt idx="0">
                  <c:v>214</c:v>
                </c:pt>
                <c:pt idx="1">
                  <c:v>217</c:v>
                </c:pt>
                <c:pt idx="2">
                  <c:v>221</c:v>
                </c:pt>
                <c:pt idx="3">
                  <c:v>218</c:v>
                </c:pt>
                <c:pt idx="4">
                  <c:v>218</c:v>
                </c:pt>
                <c:pt idx="5">
                  <c:v>217</c:v>
                </c:pt>
                <c:pt idx="6">
                  <c:v>218</c:v>
                </c:pt>
                <c:pt idx="7">
                  <c:v>218</c:v>
                </c:pt>
                <c:pt idx="8">
                  <c:v>220</c:v>
                </c:pt>
                <c:pt idx="9">
                  <c:v>221</c:v>
                </c:pt>
                <c:pt idx="10">
                  <c:v>224</c:v>
                </c:pt>
                <c:pt idx="11">
                  <c:v>228</c:v>
                </c:pt>
              </c:numCache>
            </c:numRef>
          </c:val>
        </c:ser>
        <c:dLbls>
          <c:showVal val="1"/>
        </c:dLbls>
        <c:marker val="1"/>
        <c:axId val="98572544"/>
        <c:axId val="98595200"/>
      </c:lineChart>
      <c:catAx>
        <c:axId val="98572544"/>
        <c:scaling>
          <c:orientation val="minMax"/>
        </c:scaling>
        <c:axPos val="b"/>
        <c:numFmt formatCode="General" sourceLinked="1"/>
        <c:majorTickMark val="none"/>
        <c:tickLblPos val="nextTo"/>
        <c:spPr>
          <a:ln w="31731">
            <a:solidFill>
              <a:sysClr val="windowText" lastClr="000000">
                <a:lumMod val="65000"/>
                <a:lumOff val="35000"/>
              </a:sysClr>
            </a:solidFill>
          </a:ln>
        </c:spPr>
        <c:txPr>
          <a:bodyPr/>
          <a:lstStyle/>
          <a:p>
            <a:pPr>
              <a:defRPr sz="1399" baseline="0">
                <a:latin typeface="+mn-lt"/>
              </a:defRPr>
            </a:pPr>
            <a:endParaRPr lang="en-US"/>
          </a:p>
        </c:txPr>
        <c:crossAx val="98595200"/>
        <c:crosses val="autoZero"/>
        <c:auto val="1"/>
        <c:lblAlgn val="ctr"/>
        <c:lblOffset val="100"/>
      </c:catAx>
      <c:valAx>
        <c:axId val="98595200"/>
        <c:scaling>
          <c:orientation val="minMax"/>
          <c:max val="250"/>
          <c:min val="150"/>
        </c:scaling>
        <c:axPos val="l"/>
        <c:majorGridlines>
          <c:spPr>
            <a:ln>
              <a:solidFill>
                <a:sysClr val="windowText" lastClr="000000">
                  <a:lumMod val="65000"/>
                  <a:lumOff val="35000"/>
                </a:sysClr>
              </a:solidFill>
            </a:ln>
          </c:spPr>
        </c:majorGridlines>
        <c:title>
          <c:tx>
            <c:rich>
              <a:bodyPr/>
              <a:lstStyle/>
              <a:p>
                <a:pPr>
                  <a:defRPr sz="1395" b="0" i="0" u="none" strike="noStrike" baseline="0">
                    <a:solidFill>
                      <a:srgbClr val="000000"/>
                    </a:solidFill>
                    <a:latin typeface="Calibri"/>
                    <a:ea typeface="Calibri"/>
                    <a:cs typeface="Calibri"/>
                  </a:defRPr>
                </a:pPr>
                <a:r>
                  <a:rPr lang="en-US" dirty="0" smtClean="0"/>
                  <a:t>Average Scale Score</a:t>
                </a:r>
                <a:endParaRPr lang="en-US" dirty="0"/>
              </a:p>
            </c:rich>
          </c:tx>
          <c:layout/>
        </c:title>
        <c:numFmt formatCode="General" sourceLinked="1"/>
        <c:majorTickMark val="none"/>
        <c:tickLblPos val="nextTo"/>
        <c:spPr>
          <a:ln>
            <a:noFill/>
          </a:ln>
        </c:spPr>
        <c:txPr>
          <a:bodyPr/>
          <a:lstStyle/>
          <a:p>
            <a:pPr>
              <a:defRPr sz="1199">
                <a:latin typeface="+mn-lt"/>
              </a:defRPr>
            </a:pPr>
            <a:endParaRPr lang="en-US"/>
          </a:p>
        </c:txPr>
        <c:crossAx val="98572544"/>
        <c:crosses val="autoZero"/>
        <c:crossBetween val="between"/>
      </c:valAx>
      <c:spPr>
        <a:ln w="38100"/>
      </c:spPr>
    </c:plotArea>
    <c:legend>
      <c:legendPos val="tr"/>
      <c:layout>
        <c:manualLayout>
          <c:xMode val="edge"/>
          <c:yMode val="edge"/>
          <c:x val="0.53801377952755858"/>
          <c:y val="0.7872670971465221"/>
          <c:w val="0.44617506561679793"/>
          <c:h val="7.3512454483531706E-2"/>
        </c:manualLayout>
      </c:layout>
      <c:overlay val="1"/>
      <c:spPr>
        <a:solidFill>
          <a:schemeClr val="bg1"/>
        </a:solidFill>
        <a:ln>
          <a:solidFill>
            <a:sysClr val="windowText" lastClr="000000">
              <a:lumMod val="65000"/>
              <a:lumOff val="35000"/>
            </a:sysClr>
          </a:solidFill>
        </a:ln>
      </c:spPr>
      <c:txPr>
        <a:bodyPr/>
        <a:lstStyle/>
        <a:p>
          <a:pPr>
            <a:defRPr sz="1400">
              <a:latin typeface="+mn-lt"/>
            </a:defRPr>
          </a:pPr>
          <a:endParaRPr lang="en-US"/>
        </a:p>
      </c:txPr>
    </c:legend>
    <c:plotVisOnly val="1"/>
    <c:dispBlanksAs val="gap"/>
  </c:chart>
  <c:txPr>
    <a:bodyPr/>
    <a:lstStyle/>
    <a:p>
      <a:pPr>
        <a:defRPr sz="1799"/>
      </a:pPr>
      <a:endParaRPr lang="en-US"/>
    </a:p>
  </c:txPr>
  <c:externalData r:id="rId2"/>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17 Year Olds – NAEP Reading</a:t>
            </a:r>
            <a:endParaRPr lang="en-US" dirty="0"/>
          </a:p>
        </c:rich>
      </c:tx>
      <c:layout/>
    </c:title>
    <c:plotArea>
      <c:layout/>
      <c:lineChart>
        <c:grouping val="standard"/>
        <c:ser>
          <c:idx val="0"/>
          <c:order val="0"/>
          <c:tx>
            <c:strRef>
              <c:f>Sheet1!$A$2</c:f>
              <c:strCache>
                <c:ptCount val="1"/>
                <c:pt idx="0">
                  <c:v>African American</c:v>
                </c:pt>
              </c:strCache>
            </c:strRef>
          </c:tx>
          <c:spPr>
            <a:ln w="57150">
              <a:solidFill>
                <a:srgbClr val="BF311A"/>
              </a:solidFill>
            </a:ln>
          </c:spPr>
          <c:marker>
            <c:symbol val="square"/>
            <c:size val="6"/>
            <c:spPr>
              <a:solidFill>
                <a:srgbClr val="BF311A"/>
              </a:solidFill>
              <a:ln w="57150">
                <a:solidFill>
                  <a:srgbClr val="BF311A"/>
                </a:solidFill>
              </a:ln>
            </c:spPr>
          </c:marker>
          <c:dLbls>
            <c:delete val="1"/>
          </c:dLbls>
          <c:cat>
            <c:strRef>
              <c:f>Sheet1!$B$1:$M$1</c:f>
              <c:strCache>
                <c:ptCount val="12"/>
                <c:pt idx="0">
                  <c:v>1971*</c:v>
                </c:pt>
                <c:pt idx="1">
                  <c:v>1975*</c:v>
                </c:pt>
                <c:pt idx="2">
                  <c:v>1980*</c:v>
                </c:pt>
                <c:pt idx="3">
                  <c:v>1984*</c:v>
                </c:pt>
                <c:pt idx="4">
                  <c:v>1988*</c:v>
                </c:pt>
                <c:pt idx="5">
                  <c:v>1990*</c:v>
                </c:pt>
                <c:pt idx="6">
                  <c:v>1992*</c:v>
                </c:pt>
                <c:pt idx="7">
                  <c:v>1994*</c:v>
                </c:pt>
                <c:pt idx="8">
                  <c:v>1996*</c:v>
                </c:pt>
                <c:pt idx="9">
                  <c:v>1999*</c:v>
                </c:pt>
                <c:pt idx="10">
                  <c:v>2004</c:v>
                </c:pt>
                <c:pt idx="11">
                  <c:v>2008</c:v>
                </c:pt>
              </c:strCache>
            </c:strRef>
          </c:cat>
          <c:val>
            <c:numRef>
              <c:f>Sheet1!$B$2:$M$2</c:f>
              <c:numCache>
                <c:formatCode>General</c:formatCode>
                <c:ptCount val="12"/>
                <c:pt idx="0">
                  <c:v>239</c:v>
                </c:pt>
                <c:pt idx="1">
                  <c:v>241</c:v>
                </c:pt>
                <c:pt idx="2">
                  <c:v>243</c:v>
                </c:pt>
                <c:pt idx="3">
                  <c:v>264</c:v>
                </c:pt>
                <c:pt idx="4">
                  <c:v>274</c:v>
                </c:pt>
                <c:pt idx="5">
                  <c:v>267</c:v>
                </c:pt>
                <c:pt idx="6">
                  <c:v>261</c:v>
                </c:pt>
                <c:pt idx="7">
                  <c:v>266</c:v>
                </c:pt>
                <c:pt idx="8">
                  <c:v>266</c:v>
                </c:pt>
                <c:pt idx="9">
                  <c:v>264</c:v>
                </c:pt>
                <c:pt idx="10">
                  <c:v>262</c:v>
                </c:pt>
                <c:pt idx="11">
                  <c:v>266</c:v>
                </c:pt>
              </c:numCache>
            </c:numRef>
          </c:val>
        </c:ser>
        <c:ser>
          <c:idx val="1"/>
          <c:order val="1"/>
          <c:tx>
            <c:strRef>
              <c:f>Sheet1!$A$3</c:f>
              <c:strCache>
                <c:ptCount val="1"/>
                <c:pt idx="0">
                  <c:v>Latino</c:v>
                </c:pt>
              </c:strCache>
            </c:strRef>
          </c:tx>
          <c:spPr>
            <a:ln w="57150">
              <a:solidFill>
                <a:srgbClr val="FBB040"/>
              </a:solidFill>
            </a:ln>
          </c:spPr>
          <c:marker>
            <c:symbol val="triangle"/>
            <c:size val="6"/>
            <c:spPr>
              <a:solidFill>
                <a:srgbClr val="FBB040"/>
              </a:solidFill>
              <a:ln w="57150">
                <a:solidFill>
                  <a:srgbClr val="FBB040"/>
                </a:solidFill>
              </a:ln>
            </c:spPr>
          </c:marker>
          <c:dLbls>
            <c:delete val="1"/>
          </c:dLbls>
          <c:cat>
            <c:strRef>
              <c:f>Sheet1!$B$1:$M$1</c:f>
              <c:strCache>
                <c:ptCount val="12"/>
                <c:pt idx="0">
                  <c:v>1971*</c:v>
                </c:pt>
                <c:pt idx="1">
                  <c:v>1975*</c:v>
                </c:pt>
                <c:pt idx="2">
                  <c:v>1980*</c:v>
                </c:pt>
                <c:pt idx="3">
                  <c:v>1984*</c:v>
                </c:pt>
                <c:pt idx="4">
                  <c:v>1988*</c:v>
                </c:pt>
                <c:pt idx="5">
                  <c:v>1990*</c:v>
                </c:pt>
                <c:pt idx="6">
                  <c:v>1992*</c:v>
                </c:pt>
                <c:pt idx="7">
                  <c:v>1994*</c:v>
                </c:pt>
                <c:pt idx="8">
                  <c:v>1996*</c:v>
                </c:pt>
                <c:pt idx="9">
                  <c:v>1999*</c:v>
                </c:pt>
                <c:pt idx="10">
                  <c:v>2004</c:v>
                </c:pt>
                <c:pt idx="11">
                  <c:v>2008</c:v>
                </c:pt>
              </c:strCache>
            </c:strRef>
          </c:cat>
          <c:val>
            <c:numRef>
              <c:f>Sheet1!$B$3:$M$3</c:f>
              <c:numCache>
                <c:formatCode>General</c:formatCode>
                <c:ptCount val="12"/>
                <c:pt idx="1">
                  <c:v>252</c:v>
                </c:pt>
                <c:pt idx="2">
                  <c:v>261</c:v>
                </c:pt>
                <c:pt idx="3">
                  <c:v>268</c:v>
                </c:pt>
                <c:pt idx="4">
                  <c:v>271</c:v>
                </c:pt>
                <c:pt idx="5">
                  <c:v>275</c:v>
                </c:pt>
                <c:pt idx="6">
                  <c:v>271</c:v>
                </c:pt>
                <c:pt idx="7">
                  <c:v>263</c:v>
                </c:pt>
                <c:pt idx="8">
                  <c:v>265</c:v>
                </c:pt>
                <c:pt idx="9">
                  <c:v>271</c:v>
                </c:pt>
                <c:pt idx="10">
                  <c:v>267</c:v>
                </c:pt>
                <c:pt idx="11">
                  <c:v>269</c:v>
                </c:pt>
              </c:numCache>
            </c:numRef>
          </c:val>
        </c:ser>
        <c:ser>
          <c:idx val="2"/>
          <c:order val="2"/>
          <c:tx>
            <c:strRef>
              <c:f>Sheet1!$A$4</c:f>
              <c:strCache>
                <c:ptCount val="1"/>
                <c:pt idx="0">
                  <c:v>White</c:v>
                </c:pt>
              </c:strCache>
            </c:strRef>
          </c:tx>
          <c:spPr>
            <a:ln w="57150">
              <a:solidFill>
                <a:srgbClr val="67BAC1"/>
              </a:solidFill>
            </a:ln>
          </c:spPr>
          <c:marker>
            <c:symbol val="x"/>
            <c:size val="8"/>
            <c:spPr>
              <a:ln w="57150">
                <a:solidFill>
                  <a:srgbClr val="67BAC1"/>
                </a:solidFill>
              </a:ln>
            </c:spPr>
          </c:marker>
          <c:dLbls>
            <c:delete val="1"/>
          </c:dLbls>
          <c:cat>
            <c:strRef>
              <c:f>Sheet1!$B$1:$M$1</c:f>
              <c:strCache>
                <c:ptCount val="12"/>
                <c:pt idx="0">
                  <c:v>1971*</c:v>
                </c:pt>
                <c:pt idx="1">
                  <c:v>1975*</c:v>
                </c:pt>
                <c:pt idx="2">
                  <c:v>1980*</c:v>
                </c:pt>
                <c:pt idx="3">
                  <c:v>1984*</c:v>
                </c:pt>
                <c:pt idx="4">
                  <c:v>1988*</c:v>
                </c:pt>
                <c:pt idx="5">
                  <c:v>1990*</c:v>
                </c:pt>
                <c:pt idx="6">
                  <c:v>1992*</c:v>
                </c:pt>
                <c:pt idx="7">
                  <c:v>1994*</c:v>
                </c:pt>
                <c:pt idx="8">
                  <c:v>1996*</c:v>
                </c:pt>
                <c:pt idx="9">
                  <c:v>1999*</c:v>
                </c:pt>
                <c:pt idx="10">
                  <c:v>2004</c:v>
                </c:pt>
                <c:pt idx="11">
                  <c:v>2008</c:v>
                </c:pt>
              </c:strCache>
            </c:strRef>
          </c:cat>
          <c:val>
            <c:numRef>
              <c:f>Sheet1!$B$4:$M$4</c:f>
              <c:numCache>
                <c:formatCode>General</c:formatCode>
                <c:ptCount val="12"/>
                <c:pt idx="0">
                  <c:v>291</c:v>
                </c:pt>
                <c:pt idx="1">
                  <c:v>293</c:v>
                </c:pt>
                <c:pt idx="2">
                  <c:v>293</c:v>
                </c:pt>
                <c:pt idx="3">
                  <c:v>295</c:v>
                </c:pt>
                <c:pt idx="4">
                  <c:v>295</c:v>
                </c:pt>
                <c:pt idx="5">
                  <c:v>297</c:v>
                </c:pt>
                <c:pt idx="6">
                  <c:v>297</c:v>
                </c:pt>
                <c:pt idx="7">
                  <c:v>296</c:v>
                </c:pt>
                <c:pt idx="8">
                  <c:v>295</c:v>
                </c:pt>
                <c:pt idx="9">
                  <c:v>295</c:v>
                </c:pt>
                <c:pt idx="10">
                  <c:v>289</c:v>
                </c:pt>
                <c:pt idx="11">
                  <c:v>295</c:v>
                </c:pt>
              </c:numCache>
            </c:numRef>
          </c:val>
        </c:ser>
        <c:dLbls>
          <c:showVal val="1"/>
        </c:dLbls>
        <c:marker val="1"/>
        <c:axId val="130900352"/>
        <c:axId val="130902272"/>
      </c:lineChart>
      <c:catAx>
        <c:axId val="130900352"/>
        <c:scaling>
          <c:orientation val="minMax"/>
        </c:scaling>
        <c:axPos val="b"/>
        <c:numFmt formatCode="General" sourceLinked="1"/>
        <c:majorTickMark val="none"/>
        <c:tickLblPos val="nextTo"/>
        <c:spPr>
          <a:ln w="31731">
            <a:solidFill>
              <a:sysClr val="windowText" lastClr="000000">
                <a:lumMod val="65000"/>
                <a:lumOff val="35000"/>
              </a:sysClr>
            </a:solidFill>
          </a:ln>
        </c:spPr>
        <c:txPr>
          <a:bodyPr/>
          <a:lstStyle/>
          <a:p>
            <a:pPr>
              <a:defRPr sz="1399" baseline="0">
                <a:latin typeface="+mn-lt"/>
              </a:defRPr>
            </a:pPr>
            <a:endParaRPr lang="en-US"/>
          </a:p>
        </c:txPr>
        <c:crossAx val="130902272"/>
        <c:crosses val="autoZero"/>
        <c:auto val="1"/>
        <c:lblAlgn val="ctr"/>
        <c:lblOffset val="100"/>
      </c:catAx>
      <c:valAx>
        <c:axId val="130902272"/>
        <c:scaling>
          <c:orientation val="minMax"/>
          <c:max val="320"/>
          <c:min val="220"/>
        </c:scaling>
        <c:axPos val="l"/>
        <c:majorGridlines>
          <c:spPr>
            <a:ln>
              <a:solidFill>
                <a:sysClr val="windowText" lastClr="000000">
                  <a:lumMod val="65000"/>
                  <a:lumOff val="35000"/>
                </a:sysClr>
              </a:solidFill>
            </a:ln>
          </c:spPr>
        </c:majorGridlines>
        <c:title>
          <c:tx>
            <c:rich>
              <a:bodyPr/>
              <a:lstStyle/>
              <a:p>
                <a:pPr>
                  <a:defRPr sz="1395" b="0" i="0" u="none" strike="noStrike" baseline="0">
                    <a:solidFill>
                      <a:srgbClr val="000000"/>
                    </a:solidFill>
                    <a:latin typeface="Calibri"/>
                    <a:ea typeface="Calibri"/>
                    <a:cs typeface="Calibri"/>
                  </a:defRPr>
                </a:pPr>
                <a:r>
                  <a:rPr lang="en-US" dirty="0" smtClean="0"/>
                  <a:t>Average Scale Score</a:t>
                </a:r>
                <a:endParaRPr lang="en-US" dirty="0"/>
              </a:p>
            </c:rich>
          </c:tx>
          <c:layout/>
        </c:title>
        <c:numFmt formatCode="General" sourceLinked="1"/>
        <c:majorTickMark val="none"/>
        <c:tickLblPos val="nextTo"/>
        <c:spPr>
          <a:ln>
            <a:noFill/>
          </a:ln>
        </c:spPr>
        <c:txPr>
          <a:bodyPr/>
          <a:lstStyle/>
          <a:p>
            <a:pPr>
              <a:defRPr sz="1199">
                <a:latin typeface="+mn-lt"/>
              </a:defRPr>
            </a:pPr>
            <a:endParaRPr lang="en-US"/>
          </a:p>
        </c:txPr>
        <c:crossAx val="130900352"/>
        <c:crosses val="autoZero"/>
        <c:crossBetween val="between"/>
      </c:valAx>
    </c:plotArea>
    <c:legend>
      <c:legendPos val="tr"/>
      <c:layout>
        <c:manualLayout>
          <c:xMode val="edge"/>
          <c:yMode val="edge"/>
          <c:x val="0.53801377952755858"/>
          <c:y val="0.7872670971465221"/>
          <c:w val="0.44617506561679793"/>
          <c:h val="7.3512454483530984E-2"/>
        </c:manualLayout>
      </c:layout>
      <c:overlay val="1"/>
      <c:spPr>
        <a:solidFill>
          <a:schemeClr val="bg1"/>
        </a:solidFill>
        <a:ln>
          <a:solidFill>
            <a:sysClr val="windowText" lastClr="000000">
              <a:lumMod val="65000"/>
              <a:lumOff val="35000"/>
            </a:sysClr>
          </a:solidFill>
        </a:ln>
      </c:spPr>
      <c:txPr>
        <a:bodyPr/>
        <a:lstStyle/>
        <a:p>
          <a:pPr>
            <a:defRPr sz="1400">
              <a:latin typeface="+mn-lt"/>
            </a:defRPr>
          </a:pPr>
          <a:endParaRPr lang="en-US"/>
        </a:p>
      </c:txPr>
    </c:legend>
    <c:plotVisOnly val="1"/>
    <c:dispBlanksAs val="gap"/>
  </c:chart>
  <c:txPr>
    <a:bodyPr/>
    <a:lstStyle/>
    <a:p>
      <a:pPr>
        <a:defRPr sz="1799"/>
      </a:pPr>
      <a:endParaRPr lang="en-US"/>
    </a:p>
  </c:txPr>
  <c:externalData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17 Year Olds – NAEP Math</a:t>
            </a:r>
            <a:endParaRPr lang="en-US" dirty="0"/>
          </a:p>
        </c:rich>
      </c:tx>
      <c:layout/>
    </c:title>
    <c:plotArea>
      <c:layout/>
      <c:lineChart>
        <c:grouping val="standard"/>
        <c:ser>
          <c:idx val="0"/>
          <c:order val="0"/>
          <c:tx>
            <c:strRef>
              <c:f>Sheet1!$A$2</c:f>
              <c:strCache>
                <c:ptCount val="1"/>
                <c:pt idx="0">
                  <c:v>African American</c:v>
                </c:pt>
              </c:strCache>
            </c:strRef>
          </c:tx>
          <c:spPr>
            <a:ln w="57150">
              <a:solidFill>
                <a:srgbClr val="BF311A"/>
              </a:solidFill>
            </a:ln>
          </c:spPr>
          <c:marker>
            <c:symbol val="square"/>
            <c:size val="6"/>
            <c:spPr>
              <a:solidFill>
                <a:srgbClr val="BF311A"/>
              </a:solidFill>
              <a:ln w="57150">
                <a:solidFill>
                  <a:srgbClr val="BF311A"/>
                </a:solidFill>
              </a:ln>
            </c:spPr>
          </c:marker>
          <c:dLbls>
            <c:delete val="1"/>
          </c:dLbls>
          <c:cat>
            <c:strRef>
              <c:f>Sheet1!$B$1:$L$1</c:f>
              <c:strCache>
                <c:ptCount val="11"/>
                <c:pt idx="0">
                  <c:v>1973*</c:v>
                </c:pt>
                <c:pt idx="1">
                  <c:v>1978*</c:v>
                </c:pt>
                <c:pt idx="2">
                  <c:v>1982*</c:v>
                </c:pt>
                <c:pt idx="3">
                  <c:v>1986*</c:v>
                </c:pt>
                <c:pt idx="4">
                  <c:v>1990*</c:v>
                </c:pt>
                <c:pt idx="5">
                  <c:v>1992*</c:v>
                </c:pt>
                <c:pt idx="6">
                  <c:v>1994*</c:v>
                </c:pt>
                <c:pt idx="7">
                  <c:v>1996*</c:v>
                </c:pt>
                <c:pt idx="8">
                  <c:v>1999*</c:v>
                </c:pt>
                <c:pt idx="9">
                  <c:v>2004</c:v>
                </c:pt>
                <c:pt idx="10">
                  <c:v>2008</c:v>
                </c:pt>
              </c:strCache>
            </c:strRef>
          </c:cat>
          <c:val>
            <c:numRef>
              <c:f>Sheet1!$B$2:$L$2</c:f>
              <c:numCache>
                <c:formatCode>General</c:formatCode>
                <c:ptCount val="11"/>
                <c:pt idx="0">
                  <c:v>270</c:v>
                </c:pt>
                <c:pt idx="1">
                  <c:v>268</c:v>
                </c:pt>
                <c:pt idx="2">
                  <c:v>272</c:v>
                </c:pt>
                <c:pt idx="3">
                  <c:v>279</c:v>
                </c:pt>
                <c:pt idx="4">
                  <c:v>289</c:v>
                </c:pt>
                <c:pt idx="5">
                  <c:v>286</c:v>
                </c:pt>
                <c:pt idx="6">
                  <c:v>286</c:v>
                </c:pt>
                <c:pt idx="7">
                  <c:v>286</c:v>
                </c:pt>
                <c:pt idx="8">
                  <c:v>283</c:v>
                </c:pt>
                <c:pt idx="9">
                  <c:v>284</c:v>
                </c:pt>
                <c:pt idx="10">
                  <c:v>287</c:v>
                </c:pt>
              </c:numCache>
            </c:numRef>
          </c:val>
        </c:ser>
        <c:ser>
          <c:idx val="1"/>
          <c:order val="1"/>
          <c:tx>
            <c:strRef>
              <c:f>Sheet1!$A$3</c:f>
              <c:strCache>
                <c:ptCount val="1"/>
                <c:pt idx="0">
                  <c:v>Latino</c:v>
                </c:pt>
              </c:strCache>
            </c:strRef>
          </c:tx>
          <c:spPr>
            <a:ln w="57150">
              <a:solidFill>
                <a:srgbClr val="FBB040"/>
              </a:solidFill>
            </a:ln>
          </c:spPr>
          <c:marker>
            <c:symbol val="triangle"/>
            <c:size val="6"/>
            <c:spPr>
              <a:solidFill>
                <a:srgbClr val="FBB040"/>
              </a:solidFill>
              <a:ln w="57150">
                <a:solidFill>
                  <a:srgbClr val="FBB040"/>
                </a:solidFill>
              </a:ln>
            </c:spPr>
          </c:marker>
          <c:dLbls>
            <c:delete val="1"/>
          </c:dLbls>
          <c:cat>
            <c:strRef>
              <c:f>Sheet1!$B$1:$L$1</c:f>
              <c:strCache>
                <c:ptCount val="11"/>
                <c:pt idx="0">
                  <c:v>1973*</c:v>
                </c:pt>
                <c:pt idx="1">
                  <c:v>1978*</c:v>
                </c:pt>
                <c:pt idx="2">
                  <c:v>1982*</c:v>
                </c:pt>
                <c:pt idx="3">
                  <c:v>1986*</c:v>
                </c:pt>
                <c:pt idx="4">
                  <c:v>1990*</c:v>
                </c:pt>
                <c:pt idx="5">
                  <c:v>1992*</c:v>
                </c:pt>
                <c:pt idx="6">
                  <c:v>1994*</c:v>
                </c:pt>
                <c:pt idx="7">
                  <c:v>1996*</c:v>
                </c:pt>
                <c:pt idx="8">
                  <c:v>1999*</c:v>
                </c:pt>
                <c:pt idx="9">
                  <c:v>2004</c:v>
                </c:pt>
                <c:pt idx="10">
                  <c:v>2008</c:v>
                </c:pt>
              </c:strCache>
            </c:strRef>
          </c:cat>
          <c:val>
            <c:numRef>
              <c:f>Sheet1!$B$3:$L$3</c:f>
              <c:numCache>
                <c:formatCode>General</c:formatCode>
                <c:ptCount val="11"/>
                <c:pt idx="0">
                  <c:v>277</c:v>
                </c:pt>
                <c:pt idx="1">
                  <c:v>276</c:v>
                </c:pt>
                <c:pt idx="2">
                  <c:v>277</c:v>
                </c:pt>
                <c:pt idx="3">
                  <c:v>283</c:v>
                </c:pt>
                <c:pt idx="4">
                  <c:v>284</c:v>
                </c:pt>
                <c:pt idx="5">
                  <c:v>292</c:v>
                </c:pt>
                <c:pt idx="6">
                  <c:v>291</c:v>
                </c:pt>
                <c:pt idx="7">
                  <c:v>292</c:v>
                </c:pt>
                <c:pt idx="8">
                  <c:v>293</c:v>
                </c:pt>
                <c:pt idx="9">
                  <c:v>292</c:v>
                </c:pt>
                <c:pt idx="10">
                  <c:v>293</c:v>
                </c:pt>
              </c:numCache>
            </c:numRef>
          </c:val>
        </c:ser>
        <c:ser>
          <c:idx val="2"/>
          <c:order val="2"/>
          <c:tx>
            <c:strRef>
              <c:f>Sheet1!$A$4</c:f>
              <c:strCache>
                <c:ptCount val="1"/>
                <c:pt idx="0">
                  <c:v>White</c:v>
                </c:pt>
              </c:strCache>
            </c:strRef>
          </c:tx>
          <c:spPr>
            <a:ln w="57150">
              <a:solidFill>
                <a:srgbClr val="67BAC1"/>
              </a:solidFill>
            </a:ln>
          </c:spPr>
          <c:marker>
            <c:symbol val="x"/>
            <c:size val="8"/>
            <c:spPr>
              <a:ln w="57150">
                <a:solidFill>
                  <a:srgbClr val="67BAC1"/>
                </a:solidFill>
              </a:ln>
            </c:spPr>
          </c:marker>
          <c:dLbls>
            <c:delete val="1"/>
          </c:dLbls>
          <c:cat>
            <c:strRef>
              <c:f>Sheet1!$B$1:$L$1</c:f>
              <c:strCache>
                <c:ptCount val="11"/>
                <c:pt idx="0">
                  <c:v>1973*</c:v>
                </c:pt>
                <c:pt idx="1">
                  <c:v>1978*</c:v>
                </c:pt>
                <c:pt idx="2">
                  <c:v>1982*</c:v>
                </c:pt>
                <c:pt idx="3">
                  <c:v>1986*</c:v>
                </c:pt>
                <c:pt idx="4">
                  <c:v>1990*</c:v>
                </c:pt>
                <c:pt idx="5">
                  <c:v>1992*</c:v>
                </c:pt>
                <c:pt idx="6">
                  <c:v>1994*</c:v>
                </c:pt>
                <c:pt idx="7">
                  <c:v>1996*</c:v>
                </c:pt>
                <c:pt idx="8">
                  <c:v>1999*</c:v>
                </c:pt>
                <c:pt idx="9">
                  <c:v>2004</c:v>
                </c:pt>
                <c:pt idx="10">
                  <c:v>2008</c:v>
                </c:pt>
              </c:strCache>
            </c:strRef>
          </c:cat>
          <c:val>
            <c:numRef>
              <c:f>Sheet1!$B$4:$L$4</c:f>
              <c:numCache>
                <c:formatCode>General</c:formatCode>
                <c:ptCount val="11"/>
                <c:pt idx="0">
                  <c:v>310</c:v>
                </c:pt>
                <c:pt idx="1">
                  <c:v>306</c:v>
                </c:pt>
                <c:pt idx="2">
                  <c:v>304</c:v>
                </c:pt>
                <c:pt idx="3">
                  <c:v>308</c:v>
                </c:pt>
                <c:pt idx="4">
                  <c:v>309</c:v>
                </c:pt>
                <c:pt idx="5">
                  <c:v>312</c:v>
                </c:pt>
                <c:pt idx="6">
                  <c:v>312</c:v>
                </c:pt>
                <c:pt idx="7">
                  <c:v>313</c:v>
                </c:pt>
                <c:pt idx="8">
                  <c:v>315</c:v>
                </c:pt>
                <c:pt idx="9">
                  <c:v>311</c:v>
                </c:pt>
                <c:pt idx="10">
                  <c:v>314</c:v>
                </c:pt>
              </c:numCache>
            </c:numRef>
          </c:val>
        </c:ser>
        <c:dLbls>
          <c:showVal val="1"/>
        </c:dLbls>
        <c:marker val="1"/>
        <c:axId val="130855296"/>
        <c:axId val="130857216"/>
      </c:lineChart>
      <c:catAx>
        <c:axId val="130855296"/>
        <c:scaling>
          <c:orientation val="minMax"/>
        </c:scaling>
        <c:axPos val="b"/>
        <c:numFmt formatCode="General" sourceLinked="1"/>
        <c:majorTickMark val="none"/>
        <c:tickLblPos val="nextTo"/>
        <c:spPr>
          <a:ln w="31731">
            <a:solidFill>
              <a:sysClr val="windowText" lastClr="000000">
                <a:lumMod val="65000"/>
                <a:lumOff val="35000"/>
              </a:sysClr>
            </a:solidFill>
          </a:ln>
        </c:spPr>
        <c:txPr>
          <a:bodyPr/>
          <a:lstStyle/>
          <a:p>
            <a:pPr>
              <a:defRPr sz="1399" baseline="0">
                <a:latin typeface="+mn-lt"/>
              </a:defRPr>
            </a:pPr>
            <a:endParaRPr lang="en-US"/>
          </a:p>
        </c:txPr>
        <c:crossAx val="130857216"/>
        <c:crosses val="autoZero"/>
        <c:auto val="1"/>
        <c:lblAlgn val="ctr"/>
        <c:lblOffset val="100"/>
      </c:catAx>
      <c:valAx>
        <c:axId val="130857216"/>
        <c:scaling>
          <c:orientation val="minMax"/>
          <c:max val="340"/>
          <c:min val="240"/>
        </c:scaling>
        <c:axPos val="l"/>
        <c:majorGridlines>
          <c:spPr>
            <a:ln>
              <a:solidFill>
                <a:sysClr val="windowText" lastClr="000000">
                  <a:lumMod val="65000"/>
                  <a:lumOff val="35000"/>
                </a:sysClr>
              </a:solidFill>
            </a:ln>
          </c:spPr>
        </c:majorGridlines>
        <c:title>
          <c:tx>
            <c:rich>
              <a:bodyPr/>
              <a:lstStyle/>
              <a:p>
                <a:pPr>
                  <a:defRPr sz="1395" b="0" i="0" u="none" strike="noStrike" baseline="0">
                    <a:solidFill>
                      <a:srgbClr val="000000"/>
                    </a:solidFill>
                    <a:latin typeface="Calibri"/>
                    <a:ea typeface="Calibri"/>
                    <a:cs typeface="Calibri"/>
                  </a:defRPr>
                </a:pPr>
                <a:r>
                  <a:rPr lang="en-US" dirty="0" smtClean="0"/>
                  <a:t>Average Scale Score</a:t>
                </a:r>
                <a:endParaRPr lang="en-US" dirty="0"/>
              </a:p>
            </c:rich>
          </c:tx>
          <c:layout/>
        </c:title>
        <c:numFmt formatCode="General" sourceLinked="1"/>
        <c:majorTickMark val="none"/>
        <c:tickLblPos val="nextTo"/>
        <c:spPr>
          <a:ln>
            <a:noFill/>
          </a:ln>
        </c:spPr>
        <c:txPr>
          <a:bodyPr/>
          <a:lstStyle/>
          <a:p>
            <a:pPr>
              <a:defRPr sz="1199">
                <a:latin typeface="+mn-lt"/>
              </a:defRPr>
            </a:pPr>
            <a:endParaRPr lang="en-US"/>
          </a:p>
        </c:txPr>
        <c:crossAx val="130855296"/>
        <c:crosses val="autoZero"/>
        <c:crossBetween val="between"/>
      </c:valAx>
    </c:plotArea>
    <c:legend>
      <c:legendPos val="tr"/>
      <c:layout>
        <c:manualLayout>
          <c:xMode val="edge"/>
          <c:yMode val="edge"/>
          <c:x val="0.54801377952755859"/>
          <c:y val="0.77299667420490314"/>
          <c:w val="0.44117506561679776"/>
          <c:h val="8.2074708248506711E-2"/>
        </c:manualLayout>
      </c:layout>
      <c:overlay val="1"/>
      <c:spPr>
        <a:solidFill>
          <a:schemeClr val="bg1"/>
        </a:solidFill>
        <a:ln>
          <a:solidFill>
            <a:sysClr val="windowText" lastClr="000000">
              <a:lumMod val="65000"/>
              <a:lumOff val="35000"/>
            </a:sysClr>
          </a:solidFill>
        </a:ln>
      </c:spPr>
      <c:txPr>
        <a:bodyPr/>
        <a:lstStyle/>
        <a:p>
          <a:pPr>
            <a:defRPr sz="1400">
              <a:latin typeface="+mn-lt"/>
            </a:defRPr>
          </a:pPr>
          <a:endParaRPr lang="en-US"/>
        </a:p>
      </c:txPr>
    </c:legend>
    <c:plotVisOnly val="1"/>
    <c:dispBlanksAs val="gap"/>
  </c:chart>
  <c:txPr>
    <a:bodyPr/>
    <a:lstStyle/>
    <a:p>
      <a:pPr>
        <a:defRPr sz="1799"/>
      </a:pPr>
      <a:endParaRPr lang="en-US"/>
    </a:p>
  </c:txPr>
  <c:externalData r:id="rId2"/>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600">
                <a:latin typeface="+mn-lt"/>
              </a:defRPr>
            </a:pPr>
            <a:r>
              <a:rPr lang="en-US" sz="2400" dirty="0" smtClean="0">
                <a:latin typeface="+mn-lt"/>
              </a:rPr>
              <a:t>2003</a:t>
            </a:r>
            <a:r>
              <a:rPr lang="en-US" sz="2400" baseline="0" dirty="0" smtClean="0">
                <a:latin typeface="+mn-lt"/>
              </a:rPr>
              <a:t> PISA - Math</a:t>
            </a:r>
            <a:endParaRPr lang="en-US" sz="2400" dirty="0">
              <a:latin typeface="+mn-lt"/>
            </a:endParaRPr>
          </a:p>
        </c:rich>
      </c:tx>
      <c:layout>
        <c:manualLayout>
          <c:xMode val="edge"/>
          <c:yMode val="edge"/>
          <c:x val="0.36860839895013131"/>
          <c:y val="0"/>
        </c:manualLayout>
      </c:layout>
    </c:title>
    <c:plotArea>
      <c:layout>
        <c:manualLayout>
          <c:layoutTarget val="inner"/>
          <c:xMode val="edge"/>
          <c:yMode val="edge"/>
          <c:x val="0.10155196850393701"/>
          <c:y val="8.3047793781376708E-2"/>
          <c:w val="0.88235294117647056"/>
          <c:h val="0.65161290322581189"/>
        </c:manualLayout>
      </c:layout>
      <c:barChart>
        <c:barDir val="col"/>
        <c:grouping val="clustered"/>
        <c:ser>
          <c:idx val="0"/>
          <c:order val="0"/>
          <c:tx>
            <c:strRef>
              <c:f>Sheet1!$B$1</c:f>
              <c:strCache>
                <c:ptCount val="1"/>
                <c:pt idx="0">
                  <c:v>Score</c:v>
                </c:pt>
              </c:strCache>
            </c:strRef>
          </c:tx>
          <c:spPr>
            <a:solidFill>
              <a:schemeClr val="accent1"/>
            </a:solidFill>
            <a:ln w="10831">
              <a:solidFill>
                <a:schemeClr val="tx1"/>
              </a:solidFill>
              <a:prstDash val="solid"/>
            </a:ln>
          </c:spPr>
          <c:dPt>
            <c:idx val="17"/>
            <c:spPr>
              <a:solidFill>
                <a:srgbClr val="FFFF00"/>
              </a:solidFill>
              <a:ln w="10831">
                <a:solidFill>
                  <a:schemeClr val="tx1"/>
                </a:solidFill>
                <a:prstDash val="solid"/>
              </a:ln>
            </c:spPr>
          </c:dPt>
          <c:dPt>
            <c:idx val="24"/>
            <c:spPr>
              <a:solidFill>
                <a:srgbClr val="BF311A"/>
              </a:solidFill>
              <a:ln w="10831">
                <a:solidFill>
                  <a:sysClr val="windowText" lastClr="000000"/>
                </a:solidFill>
                <a:prstDash val="solid"/>
              </a:ln>
            </c:spPr>
          </c:dPt>
          <c:cat>
            <c:strRef>
              <c:f>Sheet1!$A$2:$A$31</c:f>
              <c:strCache>
                <c:ptCount val="30"/>
                <c:pt idx="0">
                  <c:v>Finland</c:v>
                </c:pt>
                <c:pt idx="1">
                  <c:v>Korea</c:v>
                </c:pt>
                <c:pt idx="2">
                  <c:v>Netherlands</c:v>
                </c:pt>
                <c:pt idx="3">
                  <c:v>Japan</c:v>
                </c:pt>
                <c:pt idx="4">
                  <c:v>Canada</c:v>
                </c:pt>
                <c:pt idx="5">
                  <c:v>Belgium</c:v>
                </c:pt>
                <c:pt idx="6">
                  <c:v>Switzerland</c:v>
                </c:pt>
                <c:pt idx="7">
                  <c:v>New Zealand</c:v>
                </c:pt>
                <c:pt idx="8">
                  <c:v>Australia</c:v>
                </c:pt>
                <c:pt idx="9">
                  <c:v>Czech Republic</c:v>
                </c:pt>
                <c:pt idx="10">
                  <c:v>Iceland</c:v>
                </c:pt>
                <c:pt idx="11">
                  <c:v>Denmark</c:v>
                </c:pt>
                <c:pt idx="12">
                  <c:v>France</c:v>
                </c:pt>
                <c:pt idx="13">
                  <c:v>Sweden</c:v>
                </c:pt>
                <c:pt idx="14">
                  <c:v>Austria</c:v>
                </c:pt>
                <c:pt idx="15">
                  <c:v>Germany</c:v>
                </c:pt>
                <c:pt idx="16">
                  <c:v>Ireland</c:v>
                </c:pt>
                <c:pt idx="17">
                  <c:v>OECD Average</c:v>
                </c:pt>
                <c:pt idx="18">
                  <c:v>Slovack Republic</c:v>
                </c:pt>
                <c:pt idx="19">
                  <c:v>Norway</c:v>
                </c:pt>
                <c:pt idx="20">
                  <c:v>Luxembourg</c:v>
                </c:pt>
                <c:pt idx="21">
                  <c:v>Poland</c:v>
                </c:pt>
                <c:pt idx="22">
                  <c:v>Hungary</c:v>
                </c:pt>
                <c:pt idx="23">
                  <c:v>Spain</c:v>
                </c:pt>
                <c:pt idx="24">
                  <c:v>United States</c:v>
                </c:pt>
                <c:pt idx="25">
                  <c:v>Portugal</c:v>
                </c:pt>
                <c:pt idx="26">
                  <c:v>Italy</c:v>
                </c:pt>
                <c:pt idx="27">
                  <c:v>Greece</c:v>
                </c:pt>
                <c:pt idx="28">
                  <c:v>Turkey</c:v>
                </c:pt>
                <c:pt idx="29">
                  <c:v>Mexico</c:v>
                </c:pt>
              </c:strCache>
            </c:strRef>
          </c:cat>
          <c:val>
            <c:numRef>
              <c:f>Sheet1!$B$2:$B$31</c:f>
              <c:numCache>
                <c:formatCode>General</c:formatCode>
                <c:ptCount val="30"/>
                <c:pt idx="0">
                  <c:v>544</c:v>
                </c:pt>
                <c:pt idx="1">
                  <c:v>542</c:v>
                </c:pt>
                <c:pt idx="2">
                  <c:v>538</c:v>
                </c:pt>
                <c:pt idx="3">
                  <c:v>534</c:v>
                </c:pt>
                <c:pt idx="4">
                  <c:v>532</c:v>
                </c:pt>
                <c:pt idx="5">
                  <c:v>529</c:v>
                </c:pt>
                <c:pt idx="6">
                  <c:v>527</c:v>
                </c:pt>
                <c:pt idx="7">
                  <c:v>523</c:v>
                </c:pt>
                <c:pt idx="8">
                  <c:v>524</c:v>
                </c:pt>
                <c:pt idx="9">
                  <c:v>516</c:v>
                </c:pt>
                <c:pt idx="10">
                  <c:v>515</c:v>
                </c:pt>
                <c:pt idx="11">
                  <c:v>514</c:v>
                </c:pt>
                <c:pt idx="12">
                  <c:v>511</c:v>
                </c:pt>
                <c:pt idx="13">
                  <c:v>509</c:v>
                </c:pt>
                <c:pt idx="14">
                  <c:v>506</c:v>
                </c:pt>
                <c:pt idx="15">
                  <c:v>503</c:v>
                </c:pt>
                <c:pt idx="16">
                  <c:v>503</c:v>
                </c:pt>
                <c:pt idx="17">
                  <c:v>500</c:v>
                </c:pt>
                <c:pt idx="18">
                  <c:v>498</c:v>
                </c:pt>
                <c:pt idx="19">
                  <c:v>495</c:v>
                </c:pt>
                <c:pt idx="20">
                  <c:v>493</c:v>
                </c:pt>
                <c:pt idx="21">
                  <c:v>490</c:v>
                </c:pt>
                <c:pt idx="22">
                  <c:v>490</c:v>
                </c:pt>
                <c:pt idx="23">
                  <c:v>485</c:v>
                </c:pt>
                <c:pt idx="24">
                  <c:v>483</c:v>
                </c:pt>
                <c:pt idx="25">
                  <c:v>466</c:v>
                </c:pt>
                <c:pt idx="26">
                  <c:v>466</c:v>
                </c:pt>
                <c:pt idx="27">
                  <c:v>445</c:v>
                </c:pt>
                <c:pt idx="28">
                  <c:v>423</c:v>
                </c:pt>
                <c:pt idx="29">
                  <c:v>385</c:v>
                </c:pt>
              </c:numCache>
            </c:numRef>
          </c:val>
        </c:ser>
        <c:axId val="135007232"/>
        <c:axId val="135160576"/>
      </c:barChart>
      <c:catAx>
        <c:axId val="135007232"/>
        <c:scaling>
          <c:orientation val="minMax"/>
        </c:scaling>
        <c:axPos val="b"/>
        <c:numFmt formatCode="General" sourceLinked="1"/>
        <c:majorTickMark val="none"/>
        <c:tickLblPos val="nextTo"/>
        <c:spPr>
          <a:ln w="31750">
            <a:solidFill>
              <a:schemeClr val="tx1">
                <a:lumMod val="65000"/>
                <a:lumOff val="35000"/>
              </a:schemeClr>
            </a:solidFill>
            <a:prstDash val="solid"/>
          </a:ln>
        </c:spPr>
        <c:txPr>
          <a:bodyPr rot="-3600000" vert="horz"/>
          <a:lstStyle/>
          <a:p>
            <a:pPr>
              <a:defRPr sz="1100" b="0" i="0" u="none" strike="noStrike" baseline="0">
                <a:solidFill>
                  <a:schemeClr val="tx1"/>
                </a:solidFill>
                <a:latin typeface="+mn-lt"/>
                <a:ea typeface="Arial"/>
                <a:cs typeface="Arial"/>
              </a:defRPr>
            </a:pPr>
            <a:endParaRPr lang="en-US"/>
          </a:p>
        </c:txPr>
        <c:crossAx val="135160576"/>
        <c:crossesAt val="180"/>
        <c:auto val="1"/>
        <c:lblAlgn val="ctr"/>
        <c:lblOffset val="100"/>
        <c:tickLblSkip val="1"/>
        <c:tickMarkSkip val="1"/>
      </c:catAx>
      <c:valAx>
        <c:axId val="135160576"/>
        <c:scaling>
          <c:orientation val="minMax"/>
          <c:max val="550"/>
          <c:min val="300"/>
        </c:scaling>
        <c:axPos val="l"/>
        <c:majorGridlines>
          <c:spPr>
            <a:ln>
              <a:solidFill>
                <a:schemeClr val="tx1">
                  <a:lumMod val="65000"/>
                  <a:lumOff val="35000"/>
                </a:schemeClr>
              </a:solidFill>
            </a:ln>
          </c:spPr>
        </c:majorGridlines>
        <c:title>
          <c:tx>
            <c:rich>
              <a:bodyPr/>
              <a:lstStyle/>
              <a:p>
                <a:pPr>
                  <a:defRPr sz="1400" b="0" i="0" u="none" strike="noStrike" baseline="0">
                    <a:solidFill>
                      <a:srgbClr val="000000"/>
                    </a:solidFill>
                    <a:latin typeface="+mn-lt"/>
                    <a:ea typeface="Arial"/>
                    <a:cs typeface="Arial"/>
                  </a:defRPr>
                </a:pPr>
                <a:r>
                  <a:rPr lang="en-US" dirty="0" smtClean="0"/>
                  <a:t>Average Scale Score</a:t>
                </a:r>
                <a:endParaRPr lang="en-US" dirty="0"/>
              </a:p>
            </c:rich>
          </c:tx>
          <c:layout>
            <c:manualLayout>
              <c:xMode val="edge"/>
              <c:yMode val="edge"/>
              <c:x val="0"/>
              <c:y val="0.18494623655914305"/>
            </c:manualLayout>
          </c:layout>
          <c:spPr>
            <a:noFill/>
            <a:ln w="21660">
              <a:noFill/>
            </a:ln>
          </c:spPr>
        </c:title>
        <c:numFmt formatCode="General" sourceLinked="1"/>
        <c:tickLblPos val="nextTo"/>
        <c:spPr>
          <a:ln w="2707">
            <a:noFill/>
            <a:prstDash val="solid"/>
          </a:ln>
        </c:spPr>
        <c:txPr>
          <a:bodyPr rot="0" vert="horz"/>
          <a:lstStyle/>
          <a:p>
            <a:pPr>
              <a:defRPr sz="1200" b="0" i="0" u="none" strike="noStrike" baseline="0">
                <a:solidFill>
                  <a:schemeClr val="tx1"/>
                </a:solidFill>
                <a:latin typeface="+mn-lt"/>
                <a:ea typeface="Arial"/>
                <a:cs typeface="Arial"/>
              </a:defRPr>
            </a:pPr>
            <a:endParaRPr lang="en-US"/>
          </a:p>
        </c:txPr>
        <c:crossAx val="135007232"/>
        <c:crosses val="autoZero"/>
        <c:crossBetween val="between"/>
        <c:majorUnit val="50"/>
        <c:minorUnit val="5"/>
      </c:valAx>
      <c:spPr>
        <a:noFill/>
        <a:ln w="23516">
          <a:noFill/>
        </a:ln>
      </c:spPr>
    </c:plotArea>
    <c:plotVisOnly val="1"/>
    <c:dispBlanksAs val="gap"/>
  </c:chart>
  <c:spPr>
    <a:noFill/>
    <a:ln>
      <a:noFill/>
    </a:ln>
  </c:spPr>
  <c:txPr>
    <a:bodyPr/>
    <a:lstStyle/>
    <a:p>
      <a:pPr>
        <a:defRPr sz="1535" b="1" i="0" u="none" strike="noStrike" baseline="0">
          <a:solidFill>
            <a:schemeClr val="tx1"/>
          </a:solidFill>
          <a:latin typeface="Arial"/>
          <a:ea typeface="Arial"/>
          <a:cs typeface="Arial"/>
        </a:defRPr>
      </a:pPr>
      <a:endParaRPr lang="en-US"/>
    </a:p>
  </c:txPr>
  <c:externalData r:id="rId2"/>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6.9819819819819814E-2"/>
          <c:y val="5.894308943089431E-2"/>
          <c:w val="0.9245495495495496"/>
          <c:h val="0.68292682926829273"/>
        </c:manualLayout>
      </c:layout>
      <c:barChart>
        <c:barDir val="col"/>
        <c:grouping val="clustered"/>
        <c:ser>
          <c:idx val="1"/>
          <c:order val="0"/>
          <c:tx>
            <c:strRef>
              <c:f>Sheet1!$B$1</c:f>
              <c:strCache>
                <c:ptCount val="1"/>
                <c:pt idx="0">
                  <c:v>Score</c:v>
                </c:pt>
              </c:strCache>
            </c:strRef>
          </c:tx>
          <c:spPr>
            <a:solidFill>
              <a:schemeClr val="accent2"/>
            </a:solidFill>
            <a:ln w="13350">
              <a:solidFill>
                <a:schemeClr val="tx1"/>
              </a:solidFill>
              <a:prstDash val="solid"/>
            </a:ln>
          </c:spPr>
          <c:dPt>
            <c:idx val="0"/>
            <c:spPr>
              <a:solidFill>
                <a:schemeClr val="accent1"/>
              </a:solidFill>
              <a:ln w="13350">
                <a:solidFill>
                  <a:schemeClr val="tx1"/>
                </a:solidFill>
                <a:prstDash val="solid"/>
              </a:ln>
            </c:spPr>
          </c:dPt>
          <c:dPt>
            <c:idx val="1"/>
            <c:spPr>
              <a:solidFill>
                <a:schemeClr val="accent1"/>
              </a:solidFill>
              <a:ln w="13350">
                <a:solidFill>
                  <a:schemeClr val="tx1"/>
                </a:solidFill>
                <a:prstDash val="solid"/>
              </a:ln>
            </c:spPr>
          </c:dPt>
          <c:dPt>
            <c:idx val="2"/>
            <c:spPr>
              <a:solidFill>
                <a:schemeClr val="accent1"/>
              </a:solidFill>
              <a:ln w="13350">
                <a:solidFill>
                  <a:schemeClr val="tx1"/>
                </a:solidFill>
                <a:prstDash val="solid"/>
              </a:ln>
            </c:spPr>
          </c:dPt>
          <c:dPt>
            <c:idx val="3"/>
            <c:spPr>
              <a:solidFill>
                <a:schemeClr val="accent1"/>
              </a:solidFill>
              <a:ln w="13350">
                <a:solidFill>
                  <a:schemeClr val="tx1"/>
                </a:solidFill>
                <a:prstDash val="solid"/>
              </a:ln>
            </c:spPr>
          </c:dPt>
          <c:dPt>
            <c:idx val="4"/>
            <c:spPr>
              <a:solidFill>
                <a:schemeClr val="accent1"/>
              </a:solidFill>
              <a:ln w="13350">
                <a:solidFill>
                  <a:schemeClr val="tx1"/>
                </a:solidFill>
                <a:prstDash val="solid"/>
              </a:ln>
            </c:spPr>
          </c:dPt>
          <c:dPt>
            <c:idx val="5"/>
            <c:spPr>
              <a:solidFill>
                <a:schemeClr val="accent1"/>
              </a:solidFill>
              <a:ln w="13350">
                <a:solidFill>
                  <a:schemeClr val="tx1"/>
                </a:solidFill>
                <a:prstDash val="solid"/>
              </a:ln>
            </c:spPr>
          </c:dPt>
          <c:dPt>
            <c:idx val="6"/>
            <c:spPr>
              <a:solidFill>
                <a:schemeClr val="accent1"/>
              </a:solidFill>
              <a:ln w="13350">
                <a:solidFill>
                  <a:schemeClr val="tx1"/>
                </a:solidFill>
                <a:prstDash val="solid"/>
              </a:ln>
            </c:spPr>
          </c:dPt>
          <c:dPt>
            <c:idx val="7"/>
            <c:spPr>
              <a:solidFill>
                <a:schemeClr val="accent1"/>
              </a:solidFill>
              <a:ln w="13350">
                <a:solidFill>
                  <a:schemeClr val="tx1"/>
                </a:solidFill>
                <a:prstDash val="solid"/>
              </a:ln>
            </c:spPr>
          </c:dPt>
          <c:dPt>
            <c:idx val="8"/>
            <c:spPr>
              <a:solidFill>
                <a:schemeClr val="accent1"/>
              </a:solidFill>
              <a:ln w="13350">
                <a:solidFill>
                  <a:schemeClr val="tx1"/>
                </a:solidFill>
                <a:prstDash val="solid"/>
              </a:ln>
            </c:spPr>
          </c:dPt>
          <c:dPt>
            <c:idx val="9"/>
            <c:spPr>
              <a:solidFill>
                <a:schemeClr val="accent1"/>
              </a:solidFill>
              <a:ln w="13350">
                <a:solidFill>
                  <a:schemeClr val="tx1"/>
                </a:solidFill>
                <a:prstDash val="solid"/>
              </a:ln>
            </c:spPr>
          </c:dPt>
          <c:dPt>
            <c:idx val="10"/>
            <c:spPr>
              <a:solidFill>
                <a:schemeClr val="accent1"/>
              </a:solidFill>
              <a:ln w="13350">
                <a:solidFill>
                  <a:schemeClr val="tx1"/>
                </a:solidFill>
                <a:prstDash val="solid"/>
              </a:ln>
            </c:spPr>
          </c:dPt>
          <c:dPt>
            <c:idx val="11"/>
            <c:spPr>
              <a:solidFill>
                <a:schemeClr val="accent1"/>
              </a:solidFill>
              <a:ln w="13350">
                <a:solidFill>
                  <a:schemeClr val="tx1"/>
                </a:solidFill>
                <a:prstDash val="solid"/>
              </a:ln>
            </c:spPr>
          </c:dPt>
          <c:dPt>
            <c:idx val="12"/>
            <c:spPr>
              <a:solidFill>
                <a:schemeClr val="accent1"/>
              </a:solidFill>
              <a:ln w="13350">
                <a:solidFill>
                  <a:schemeClr val="tx1"/>
                </a:solidFill>
                <a:prstDash val="solid"/>
              </a:ln>
            </c:spPr>
          </c:dPt>
          <c:dPt>
            <c:idx val="13"/>
            <c:spPr>
              <a:solidFill>
                <a:srgbClr val="FFFF00"/>
              </a:solidFill>
              <a:ln w="13350">
                <a:solidFill>
                  <a:srgbClr val="000090"/>
                </a:solidFill>
                <a:prstDash val="solid"/>
              </a:ln>
            </c:spPr>
          </c:dPt>
          <c:dPt>
            <c:idx val="14"/>
            <c:spPr>
              <a:solidFill>
                <a:schemeClr val="accent1"/>
              </a:solidFill>
              <a:ln w="13350">
                <a:solidFill>
                  <a:schemeClr val="tx1"/>
                </a:solidFill>
                <a:prstDash val="solid"/>
              </a:ln>
            </c:spPr>
          </c:dPt>
          <c:dPt>
            <c:idx val="15"/>
            <c:spPr>
              <a:solidFill>
                <a:schemeClr val="accent1"/>
              </a:solidFill>
              <a:ln w="13350">
                <a:solidFill>
                  <a:schemeClr val="tx1"/>
                </a:solidFill>
                <a:prstDash val="solid"/>
              </a:ln>
            </c:spPr>
          </c:dPt>
          <c:dPt>
            <c:idx val="16"/>
            <c:spPr>
              <a:solidFill>
                <a:schemeClr val="accent1"/>
              </a:solidFill>
              <a:ln w="13350">
                <a:solidFill>
                  <a:schemeClr val="tx1"/>
                </a:solidFill>
                <a:prstDash val="solid"/>
              </a:ln>
            </c:spPr>
          </c:dPt>
          <c:dPt>
            <c:idx val="17"/>
            <c:spPr>
              <a:solidFill>
                <a:schemeClr val="accent1"/>
              </a:solidFill>
              <a:ln w="13350">
                <a:solidFill>
                  <a:schemeClr val="tx1"/>
                </a:solidFill>
                <a:prstDash val="solid"/>
              </a:ln>
            </c:spPr>
          </c:dPt>
          <c:dPt>
            <c:idx val="18"/>
            <c:spPr>
              <a:solidFill>
                <a:schemeClr val="accent1"/>
              </a:solidFill>
              <a:ln w="13350">
                <a:solidFill>
                  <a:schemeClr val="tx1"/>
                </a:solidFill>
                <a:prstDash val="solid"/>
              </a:ln>
            </c:spPr>
          </c:dPt>
          <c:dPt>
            <c:idx val="19"/>
            <c:spPr>
              <a:solidFill>
                <a:schemeClr val="accent1"/>
              </a:solidFill>
              <a:ln w="13350">
                <a:solidFill>
                  <a:schemeClr val="tx1"/>
                </a:solidFill>
                <a:prstDash val="solid"/>
              </a:ln>
            </c:spPr>
          </c:dPt>
          <c:dPt>
            <c:idx val="20"/>
            <c:spPr>
              <a:solidFill>
                <a:schemeClr val="accent1"/>
              </a:solidFill>
              <a:ln w="13350">
                <a:solidFill>
                  <a:schemeClr val="tx1"/>
                </a:solidFill>
                <a:prstDash val="solid"/>
              </a:ln>
            </c:spPr>
          </c:dPt>
          <c:dPt>
            <c:idx val="21"/>
            <c:spPr>
              <a:solidFill>
                <a:schemeClr val="accent1"/>
              </a:solidFill>
              <a:ln w="13350">
                <a:solidFill>
                  <a:schemeClr val="tx1"/>
                </a:solidFill>
                <a:prstDash val="solid"/>
              </a:ln>
            </c:spPr>
          </c:dPt>
          <c:dPt>
            <c:idx val="22"/>
            <c:spPr>
              <a:solidFill>
                <a:schemeClr val="accent1"/>
              </a:solidFill>
              <a:ln w="13350">
                <a:solidFill>
                  <a:schemeClr val="tx1"/>
                </a:solidFill>
                <a:prstDash val="solid"/>
              </a:ln>
            </c:spPr>
          </c:dPt>
          <c:dPt>
            <c:idx val="23"/>
            <c:spPr>
              <a:solidFill>
                <a:srgbClr val="FF0000"/>
              </a:solidFill>
              <a:ln w="13350">
                <a:solidFill>
                  <a:schemeClr val="tx1"/>
                </a:solidFill>
                <a:prstDash val="solid"/>
              </a:ln>
            </c:spPr>
          </c:dPt>
          <c:dPt>
            <c:idx val="24"/>
            <c:spPr>
              <a:solidFill>
                <a:schemeClr val="accent1"/>
              </a:solidFill>
              <a:ln w="13350">
                <a:solidFill>
                  <a:schemeClr val="tx1"/>
                </a:solidFill>
                <a:prstDash val="solid"/>
              </a:ln>
            </c:spPr>
          </c:dPt>
          <c:dPt>
            <c:idx val="25"/>
            <c:spPr>
              <a:solidFill>
                <a:schemeClr val="accent1"/>
              </a:solidFill>
              <a:ln w="13350">
                <a:solidFill>
                  <a:schemeClr val="tx1"/>
                </a:solidFill>
                <a:prstDash val="solid"/>
              </a:ln>
            </c:spPr>
          </c:dPt>
          <c:dPt>
            <c:idx val="26"/>
            <c:spPr>
              <a:solidFill>
                <a:schemeClr val="accent1"/>
              </a:solidFill>
              <a:ln w="13350">
                <a:solidFill>
                  <a:schemeClr val="tx1"/>
                </a:solidFill>
                <a:prstDash val="solid"/>
              </a:ln>
            </c:spPr>
          </c:dPt>
          <c:dPt>
            <c:idx val="27"/>
            <c:spPr>
              <a:solidFill>
                <a:schemeClr val="accent1"/>
              </a:solidFill>
              <a:ln w="13350">
                <a:solidFill>
                  <a:schemeClr val="tx1"/>
                </a:solidFill>
                <a:prstDash val="solid"/>
              </a:ln>
            </c:spPr>
          </c:dPt>
          <c:dPt>
            <c:idx val="28"/>
            <c:spPr>
              <a:solidFill>
                <a:schemeClr val="accent1"/>
              </a:solidFill>
              <a:ln w="13350">
                <a:solidFill>
                  <a:schemeClr val="tx1"/>
                </a:solidFill>
                <a:prstDash val="solid"/>
              </a:ln>
            </c:spPr>
          </c:dPt>
          <c:cat>
            <c:strRef>
              <c:f>Sheet1!$A$2:$A$31</c:f>
              <c:strCache>
                <c:ptCount val="30"/>
                <c:pt idx="0">
                  <c:v>Belgium</c:v>
                </c:pt>
                <c:pt idx="1">
                  <c:v>Korea</c:v>
                </c:pt>
                <c:pt idx="2">
                  <c:v>Japan</c:v>
                </c:pt>
                <c:pt idx="3">
                  <c:v>Finland</c:v>
                </c:pt>
                <c:pt idx="4">
                  <c:v>Netherlands</c:v>
                </c:pt>
                <c:pt idx="5">
                  <c:v>New Zealand</c:v>
                </c:pt>
                <c:pt idx="6">
                  <c:v>Switzerland</c:v>
                </c:pt>
                <c:pt idx="7">
                  <c:v>Australia</c:v>
                </c:pt>
                <c:pt idx="8">
                  <c:v>Canada</c:v>
                </c:pt>
                <c:pt idx="9">
                  <c:v>Czech Republic</c:v>
                </c:pt>
                <c:pt idx="10">
                  <c:v>Iceland</c:v>
                </c:pt>
                <c:pt idx="11">
                  <c:v>Denmark</c:v>
                </c:pt>
                <c:pt idx="12">
                  <c:v>Sweden</c:v>
                </c:pt>
                <c:pt idx="13">
                  <c:v>OECD Average</c:v>
                </c:pt>
                <c:pt idx="14">
                  <c:v>Austria</c:v>
                </c:pt>
                <c:pt idx="15">
                  <c:v>Germany</c:v>
                </c:pt>
                <c:pt idx="16">
                  <c:v>France</c:v>
                </c:pt>
                <c:pt idx="17">
                  <c:v>Slovak Republic</c:v>
                </c:pt>
                <c:pt idx="18">
                  <c:v>Norway</c:v>
                </c:pt>
                <c:pt idx="19">
                  <c:v>Ireland</c:v>
                </c:pt>
                <c:pt idx="20">
                  <c:v>Poland</c:v>
                </c:pt>
                <c:pt idx="21">
                  <c:v>Luxembourg</c:v>
                </c:pt>
                <c:pt idx="22">
                  <c:v>Hungary</c:v>
                </c:pt>
                <c:pt idx="23">
                  <c:v>United States</c:v>
                </c:pt>
                <c:pt idx="24">
                  <c:v>Italy</c:v>
                </c:pt>
                <c:pt idx="25">
                  <c:v>Turkey</c:v>
                </c:pt>
                <c:pt idx="26">
                  <c:v>Spain</c:v>
                </c:pt>
                <c:pt idx="27">
                  <c:v>Portugal</c:v>
                </c:pt>
                <c:pt idx="28">
                  <c:v>Greece</c:v>
                </c:pt>
                <c:pt idx="29">
                  <c:v>Mexico</c:v>
                </c:pt>
              </c:strCache>
            </c:strRef>
          </c:cat>
          <c:val>
            <c:numRef>
              <c:f>Sheet1!$B$2:$B$31</c:f>
              <c:numCache>
                <c:formatCode>General</c:formatCode>
                <c:ptCount val="30"/>
                <c:pt idx="0">
                  <c:v>9</c:v>
                </c:pt>
                <c:pt idx="1">
                  <c:v>8</c:v>
                </c:pt>
                <c:pt idx="2">
                  <c:v>8</c:v>
                </c:pt>
                <c:pt idx="3">
                  <c:v>7</c:v>
                </c:pt>
                <c:pt idx="4">
                  <c:v>7</c:v>
                </c:pt>
                <c:pt idx="5">
                  <c:v>7</c:v>
                </c:pt>
                <c:pt idx="6">
                  <c:v>7</c:v>
                </c:pt>
                <c:pt idx="7">
                  <c:v>6</c:v>
                </c:pt>
                <c:pt idx="8">
                  <c:v>5</c:v>
                </c:pt>
                <c:pt idx="9">
                  <c:v>5</c:v>
                </c:pt>
                <c:pt idx="10">
                  <c:v>4</c:v>
                </c:pt>
                <c:pt idx="11">
                  <c:v>4</c:v>
                </c:pt>
                <c:pt idx="12">
                  <c:v>4</c:v>
                </c:pt>
                <c:pt idx="13">
                  <c:v>4</c:v>
                </c:pt>
                <c:pt idx="14">
                  <c:v>4</c:v>
                </c:pt>
                <c:pt idx="15">
                  <c:v>4</c:v>
                </c:pt>
                <c:pt idx="16">
                  <c:v>3</c:v>
                </c:pt>
                <c:pt idx="17">
                  <c:v>3</c:v>
                </c:pt>
                <c:pt idx="18">
                  <c:v>3</c:v>
                </c:pt>
                <c:pt idx="19">
                  <c:v>2</c:v>
                </c:pt>
                <c:pt idx="20">
                  <c:v>2</c:v>
                </c:pt>
                <c:pt idx="21">
                  <c:v>2</c:v>
                </c:pt>
                <c:pt idx="22">
                  <c:v>2</c:v>
                </c:pt>
                <c:pt idx="23">
                  <c:v>2</c:v>
                </c:pt>
                <c:pt idx="24">
                  <c:v>2</c:v>
                </c:pt>
                <c:pt idx="25">
                  <c:v>2</c:v>
                </c:pt>
                <c:pt idx="26">
                  <c:v>1</c:v>
                </c:pt>
                <c:pt idx="27">
                  <c:v>1</c:v>
                </c:pt>
                <c:pt idx="28">
                  <c:v>1</c:v>
                </c:pt>
                <c:pt idx="29">
                  <c:v>0</c:v>
                </c:pt>
              </c:numCache>
            </c:numRef>
          </c:val>
        </c:ser>
        <c:axId val="135671808"/>
        <c:axId val="135673344"/>
      </c:barChart>
      <c:catAx>
        <c:axId val="135671808"/>
        <c:scaling>
          <c:orientation val="minMax"/>
        </c:scaling>
        <c:axPos val="b"/>
        <c:numFmt formatCode="General" sourceLinked="1"/>
        <c:majorTickMark val="cross"/>
        <c:tickLblPos val="nextTo"/>
        <c:spPr>
          <a:ln w="3337">
            <a:solidFill>
              <a:schemeClr val="tx1"/>
            </a:solidFill>
            <a:prstDash val="solid"/>
          </a:ln>
        </c:spPr>
        <c:txPr>
          <a:bodyPr rot="-4680000" vert="horz"/>
          <a:lstStyle/>
          <a:p>
            <a:pPr>
              <a:defRPr sz="1156" b="0" i="0" u="none" strike="noStrike" baseline="0">
                <a:solidFill>
                  <a:schemeClr val="tx1"/>
                </a:solidFill>
                <a:latin typeface="Arial"/>
                <a:ea typeface="Arial"/>
                <a:cs typeface="Arial"/>
              </a:defRPr>
            </a:pPr>
            <a:endParaRPr lang="en-US"/>
          </a:p>
        </c:txPr>
        <c:crossAx val="135673344"/>
        <c:crosses val="autoZero"/>
        <c:lblAlgn val="ctr"/>
        <c:lblOffset val="100"/>
        <c:tickLblSkip val="1"/>
        <c:tickMarkSkip val="1"/>
      </c:catAx>
      <c:valAx>
        <c:axId val="135673344"/>
        <c:scaling>
          <c:orientation val="minMax"/>
          <c:max val="10"/>
          <c:min val="0"/>
        </c:scaling>
        <c:axPos val="l"/>
        <c:title>
          <c:tx>
            <c:rich>
              <a:bodyPr/>
              <a:lstStyle/>
              <a:p>
                <a:pPr>
                  <a:defRPr sz="1051" b="1" i="0" u="none" strike="noStrike" baseline="0">
                    <a:solidFill>
                      <a:schemeClr val="tx1"/>
                    </a:solidFill>
                    <a:latin typeface="Arial"/>
                    <a:ea typeface="Arial"/>
                    <a:cs typeface="Arial"/>
                  </a:defRPr>
                </a:pPr>
                <a:r>
                  <a:rPr lang="en-US"/>
                  <a:t>Percent of Students</a:t>
                </a:r>
              </a:p>
            </c:rich>
          </c:tx>
          <c:layout>
            <c:manualLayout>
              <c:xMode val="edge"/>
              <c:yMode val="edge"/>
              <c:x val="1.4639639639639641E-2"/>
              <c:y val="0.27032520325203402"/>
            </c:manualLayout>
          </c:layout>
          <c:spPr>
            <a:noFill/>
            <a:ln w="26699">
              <a:noFill/>
            </a:ln>
          </c:spPr>
        </c:title>
        <c:numFmt formatCode="General" sourceLinked="1"/>
        <c:majorTickMark val="cross"/>
        <c:tickLblPos val="nextTo"/>
        <c:spPr>
          <a:ln w="3337">
            <a:solidFill>
              <a:schemeClr val="tx1"/>
            </a:solidFill>
            <a:prstDash val="solid"/>
          </a:ln>
        </c:spPr>
        <c:txPr>
          <a:bodyPr rot="0" vert="horz"/>
          <a:lstStyle/>
          <a:p>
            <a:pPr>
              <a:defRPr sz="1051" b="0" i="0" u="none" strike="noStrike" baseline="0">
                <a:solidFill>
                  <a:schemeClr val="tx1"/>
                </a:solidFill>
                <a:latin typeface="Arial"/>
                <a:ea typeface="Arial"/>
                <a:cs typeface="Arial"/>
              </a:defRPr>
            </a:pPr>
            <a:endParaRPr lang="en-US"/>
          </a:p>
        </c:txPr>
        <c:crossAx val="135671808"/>
        <c:crosses val="autoZero"/>
        <c:crossBetween val="between"/>
        <c:majorUnit val="2"/>
        <c:minorUnit val="0.5"/>
      </c:valAx>
      <c:spPr>
        <a:noFill/>
        <a:ln w="26699">
          <a:noFill/>
        </a:ln>
      </c:spPr>
    </c:plotArea>
    <c:plotVisOnly val="1"/>
    <c:dispBlanksAs val="gap"/>
  </c:chart>
  <c:spPr>
    <a:noFill/>
    <a:ln>
      <a:noFill/>
    </a:ln>
  </c:spPr>
  <c:txPr>
    <a:bodyPr/>
    <a:lstStyle/>
    <a:p>
      <a:pPr>
        <a:defRPr sz="1051" b="0" i="0" u="none" strike="noStrike" baseline="0">
          <a:solidFill>
            <a:schemeClr val="tx1"/>
          </a:solidFill>
          <a:latin typeface="Arial"/>
          <a:ea typeface="Arial"/>
          <a:cs typeface="Arial"/>
        </a:defRPr>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7.9596412556054125E-2"/>
          <c:y val="4.3650793650793704E-2"/>
          <c:w val="0.90919282511210753"/>
          <c:h val="0.66865079365079882"/>
        </c:manualLayout>
      </c:layout>
      <c:barChart>
        <c:barDir val="col"/>
        <c:grouping val="clustered"/>
        <c:ser>
          <c:idx val="0"/>
          <c:order val="0"/>
          <c:tx>
            <c:strRef>
              <c:f>Sheet1!$A$2</c:f>
              <c:strCache>
                <c:ptCount val="1"/>
                <c:pt idx="0">
                  <c:v>95th Percentile</c:v>
                </c:pt>
              </c:strCache>
            </c:strRef>
          </c:tx>
          <c:dPt>
            <c:idx val="13"/>
            <c:spPr>
              <a:solidFill>
                <a:srgbClr val="FFFF00"/>
              </a:solidFill>
            </c:spPr>
          </c:dPt>
          <c:dPt>
            <c:idx val="23"/>
            <c:spPr>
              <a:solidFill>
                <a:schemeClr val="accent2"/>
              </a:solidFill>
            </c:spPr>
          </c:dPt>
          <c:cat>
            <c:strRef>
              <c:f>Sheet1!$B$1:$AE$1</c:f>
              <c:strCache>
                <c:ptCount val="30"/>
                <c:pt idx="0">
                  <c:v>Belgium</c:v>
                </c:pt>
                <c:pt idx="1">
                  <c:v>Japan</c:v>
                </c:pt>
                <c:pt idx="2">
                  <c:v>Korea</c:v>
                </c:pt>
                <c:pt idx="3">
                  <c:v>Switzerland</c:v>
                </c:pt>
                <c:pt idx="4">
                  <c:v>Netherlands</c:v>
                </c:pt>
                <c:pt idx="5">
                  <c:v>New Zealand</c:v>
                </c:pt>
                <c:pt idx="6">
                  <c:v>Finland</c:v>
                </c:pt>
                <c:pt idx="7">
                  <c:v>Australia</c:v>
                </c:pt>
                <c:pt idx="8">
                  <c:v>Canada</c:v>
                </c:pt>
                <c:pt idx="9">
                  <c:v>Czech Republic</c:v>
                </c:pt>
                <c:pt idx="10">
                  <c:v>Denmark</c:v>
                </c:pt>
                <c:pt idx="11">
                  <c:v>Sweden</c:v>
                </c:pt>
                <c:pt idx="12">
                  <c:v>Germany</c:v>
                </c:pt>
                <c:pt idx="13">
                  <c:v>OECD AVERAGE</c:v>
                </c:pt>
                <c:pt idx="14">
                  <c:v>Austria</c:v>
                </c:pt>
                <c:pt idx="15">
                  <c:v>Iceland</c:v>
                </c:pt>
                <c:pt idx="16">
                  <c:v>France</c:v>
                </c:pt>
                <c:pt idx="17">
                  <c:v>Slovak Republic</c:v>
                </c:pt>
                <c:pt idx="18">
                  <c:v>Norway</c:v>
                </c:pt>
                <c:pt idx="19">
                  <c:v>Hungary</c:v>
                </c:pt>
                <c:pt idx="20">
                  <c:v>Luxembourg</c:v>
                </c:pt>
                <c:pt idx="21">
                  <c:v>Ireland</c:v>
                </c:pt>
                <c:pt idx="22">
                  <c:v>Poland</c:v>
                </c:pt>
                <c:pt idx="23">
                  <c:v>United States</c:v>
                </c:pt>
                <c:pt idx="24">
                  <c:v>Spain</c:v>
                </c:pt>
                <c:pt idx="25">
                  <c:v>Italy</c:v>
                </c:pt>
                <c:pt idx="26">
                  <c:v>Turkey</c:v>
                </c:pt>
                <c:pt idx="27">
                  <c:v>Portugal</c:v>
                </c:pt>
                <c:pt idx="28">
                  <c:v>Greece</c:v>
                </c:pt>
                <c:pt idx="29">
                  <c:v>Mexico</c:v>
                </c:pt>
              </c:strCache>
            </c:strRef>
          </c:cat>
          <c:val>
            <c:numRef>
              <c:f>Sheet1!$B$2:$AE$2</c:f>
              <c:numCache>
                <c:formatCode>General</c:formatCode>
                <c:ptCount val="30"/>
                <c:pt idx="0">
                  <c:v>693</c:v>
                </c:pt>
                <c:pt idx="1">
                  <c:v>690</c:v>
                </c:pt>
                <c:pt idx="2">
                  <c:v>690</c:v>
                </c:pt>
                <c:pt idx="3">
                  <c:v>684</c:v>
                </c:pt>
                <c:pt idx="4">
                  <c:v>684</c:v>
                </c:pt>
                <c:pt idx="5">
                  <c:v>682</c:v>
                </c:pt>
                <c:pt idx="6">
                  <c:v>680</c:v>
                </c:pt>
                <c:pt idx="7">
                  <c:v>676</c:v>
                </c:pt>
                <c:pt idx="8">
                  <c:v>673</c:v>
                </c:pt>
                <c:pt idx="9">
                  <c:v>672</c:v>
                </c:pt>
                <c:pt idx="10">
                  <c:v>662</c:v>
                </c:pt>
                <c:pt idx="11">
                  <c:v>662</c:v>
                </c:pt>
                <c:pt idx="12">
                  <c:v>662</c:v>
                </c:pt>
                <c:pt idx="13">
                  <c:v>660</c:v>
                </c:pt>
                <c:pt idx="14">
                  <c:v>658</c:v>
                </c:pt>
                <c:pt idx="15">
                  <c:v>658</c:v>
                </c:pt>
                <c:pt idx="16">
                  <c:v>656</c:v>
                </c:pt>
                <c:pt idx="17">
                  <c:v>648</c:v>
                </c:pt>
                <c:pt idx="18">
                  <c:v>645</c:v>
                </c:pt>
                <c:pt idx="19">
                  <c:v>644</c:v>
                </c:pt>
                <c:pt idx="20">
                  <c:v>641</c:v>
                </c:pt>
                <c:pt idx="21">
                  <c:v>641</c:v>
                </c:pt>
                <c:pt idx="22">
                  <c:v>640</c:v>
                </c:pt>
                <c:pt idx="23">
                  <c:v>638</c:v>
                </c:pt>
                <c:pt idx="24">
                  <c:v>626</c:v>
                </c:pt>
                <c:pt idx="25">
                  <c:v>623</c:v>
                </c:pt>
                <c:pt idx="26">
                  <c:v>614</c:v>
                </c:pt>
                <c:pt idx="27">
                  <c:v>610</c:v>
                </c:pt>
                <c:pt idx="28">
                  <c:v>598</c:v>
                </c:pt>
                <c:pt idx="29">
                  <c:v>527</c:v>
                </c:pt>
              </c:numCache>
            </c:numRef>
          </c:val>
        </c:ser>
        <c:axId val="135468544"/>
        <c:axId val="135470080"/>
      </c:barChart>
      <c:catAx>
        <c:axId val="135468544"/>
        <c:scaling>
          <c:orientation val="minMax"/>
        </c:scaling>
        <c:axPos val="b"/>
        <c:numFmt formatCode="General" sourceLinked="1"/>
        <c:tickLblPos val="nextTo"/>
        <c:txPr>
          <a:bodyPr rot="-4500000" vert="horz"/>
          <a:lstStyle/>
          <a:p>
            <a:pPr>
              <a:defRPr/>
            </a:pPr>
            <a:endParaRPr lang="en-US"/>
          </a:p>
        </c:txPr>
        <c:crossAx val="135470080"/>
        <c:crosses val="autoZero"/>
        <c:auto val="1"/>
        <c:lblAlgn val="ctr"/>
        <c:lblOffset val="100"/>
        <c:tickLblSkip val="1"/>
        <c:tickMarkSkip val="1"/>
      </c:catAx>
      <c:valAx>
        <c:axId val="135470080"/>
        <c:scaling>
          <c:orientation val="minMax"/>
          <c:max val="700"/>
          <c:min val="300"/>
        </c:scaling>
        <c:axPos val="l"/>
        <c:title>
          <c:tx>
            <c:rich>
              <a:bodyPr/>
              <a:lstStyle/>
              <a:p>
                <a:pPr>
                  <a:defRPr/>
                </a:pPr>
                <a:r>
                  <a:rPr lang="en-US"/>
                  <a:t>Average Scale Score</a:t>
                </a:r>
              </a:p>
            </c:rich>
          </c:tx>
          <c:layout>
            <c:manualLayout>
              <c:xMode val="edge"/>
              <c:yMode val="edge"/>
              <c:x val="1.2331838565022421E-2"/>
              <c:y val="0.24007936507936573"/>
            </c:manualLayout>
          </c:layout>
        </c:title>
        <c:numFmt formatCode="General" sourceLinked="1"/>
        <c:tickLblPos val="nextTo"/>
        <c:txPr>
          <a:bodyPr rot="0" vert="horz"/>
          <a:lstStyle/>
          <a:p>
            <a:pPr>
              <a:defRPr/>
            </a:pPr>
            <a:endParaRPr lang="en-US"/>
          </a:p>
        </c:txPr>
        <c:crossAx val="135468544"/>
        <c:crosses val="autoZero"/>
        <c:crossBetween val="between"/>
        <c:majorUnit val="50"/>
        <c:minorUnit val="10"/>
      </c:valAx>
    </c:plotArea>
    <c:plotVisOnly val="1"/>
    <c:dispBlanksAs val="gap"/>
  </c:chart>
  <c:txPr>
    <a:bodyPr/>
    <a:lstStyle/>
    <a:p>
      <a:pPr>
        <a:defRPr sz="1800"/>
      </a:pPr>
      <a:endParaRPr lang="en-US"/>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7.9241071428571438E-2"/>
          <c:y val="4.4444444444444502E-2"/>
          <c:w val="0.90959821428571463"/>
          <c:h val="0.66262626262626523"/>
        </c:manualLayout>
      </c:layout>
      <c:barChart>
        <c:barDir val="col"/>
        <c:grouping val="clustered"/>
        <c:ser>
          <c:idx val="0"/>
          <c:order val="0"/>
          <c:tx>
            <c:strRef>
              <c:f>Sheet1!$A$2</c:f>
              <c:strCache>
                <c:ptCount val="1"/>
                <c:pt idx="0">
                  <c:v>Top quarter</c:v>
                </c:pt>
              </c:strCache>
            </c:strRef>
          </c:tx>
          <c:dPt>
            <c:idx val="16"/>
            <c:spPr>
              <a:solidFill>
                <a:srgbClr val="FFFF00"/>
              </a:solidFill>
            </c:spPr>
          </c:dPt>
          <c:dPt>
            <c:idx val="23"/>
            <c:spPr>
              <a:solidFill>
                <a:schemeClr val="accent2"/>
              </a:solidFill>
            </c:spPr>
          </c:dPt>
          <c:cat>
            <c:strRef>
              <c:f>Sheet1!$B$1:$AE$1</c:f>
              <c:strCache>
                <c:ptCount val="30"/>
                <c:pt idx="0">
                  <c:v>Belgium</c:v>
                </c:pt>
                <c:pt idx="1">
                  <c:v>Netherlands</c:v>
                </c:pt>
                <c:pt idx="2">
                  <c:v>Finland</c:v>
                </c:pt>
                <c:pt idx="3">
                  <c:v>Czech Republic</c:v>
                </c:pt>
                <c:pt idx="4">
                  <c:v>Canada</c:v>
                </c:pt>
                <c:pt idx="5">
                  <c:v>Japan</c:v>
                </c:pt>
                <c:pt idx="6">
                  <c:v>Korea</c:v>
                </c:pt>
                <c:pt idx="7">
                  <c:v>Switzerland</c:v>
                </c:pt>
                <c:pt idx="8">
                  <c:v>Australia</c:v>
                </c:pt>
                <c:pt idx="9">
                  <c:v>Germany</c:v>
                </c:pt>
                <c:pt idx="10">
                  <c:v>New Zealand</c:v>
                </c:pt>
                <c:pt idx="11">
                  <c:v>France</c:v>
                </c:pt>
                <c:pt idx="12">
                  <c:v>Denmark</c:v>
                </c:pt>
                <c:pt idx="13">
                  <c:v>Sweden</c:v>
                </c:pt>
                <c:pt idx="14">
                  <c:v>Austria</c:v>
                </c:pt>
                <c:pt idx="15">
                  <c:v>Hungary</c:v>
                </c:pt>
                <c:pt idx="16">
                  <c:v>OECD AVERAGE</c:v>
                </c:pt>
                <c:pt idx="17">
                  <c:v>Slovak Republic</c:v>
                </c:pt>
                <c:pt idx="18">
                  <c:v>Luxembourg</c:v>
                </c:pt>
                <c:pt idx="19">
                  <c:v>Ireland</c:v>
                </c:pt>
                <c:pt idx="20">
                  <c:v>Iceland</c:v>
                </c:pt>
                <c:pt idx="21">
                  <c:v>Poland</c:v>
                </c:pt>
                <c:pt idx="22">
                  <c:v>Norway</c:v>
                </c:pt>
                <c:pt idx="23">
                  <c:v>United States</c:v>
                </c:pt>
                <c:pt idx="24">
                  <c:v>Spain</c:v>
                </c:pt>
                <c:pt idx="25">
                  <c:v>Portugal</c:v>
                </c:pt>
                <c:pt idx="26">
                  <c:v>Italy</c:v>
                </c:pt>
                <c:pt idx="27">
                  <c:v>Greece</c:v>
                </c:pt>
                <c:pt idx="28">
                  <c:v>Turkey</c:v>
                </c:pt>
                <c:pt idx="29">
                  <c:v>Mexico</c:v>
                </c:pt>
              </c:strCache>
            </c:strRef>
          </c:cat>
          <c:val>
            <c:numRef>
              <c:f>Sheet1!$B$2:$AE$2</c:f>
              <c:numCache>
                <c:formatCode>General</c:formatCode>
                <c:ptCount val="30"/>
                <c:pt idx="0">
                  <c:v>590</c:v>
                </c:pt>
                <c:pt idx="1">
                  <c:v>584</c:v>
                </c:pt>
                <c:pt idx="2">
                  <c:v>577</c:v>
                </c:pt>
                <c:pt idx="3">
                  <c:v>570</c:v>
                </c:pt>
                <c:pt idx="4">
                  <c:v>569</c:v>
                </c:pt>
                <c:pt idx="5">
                  <c:v>568</c:v>
                </c:pt>
                <c:pt idx="6">
                  <c:v>568</c:v>
                </c:pt>
                <c:pt idx="7">
                  <c:v>568</c:v>
                </c:pt>
                <c:pt idx="8">
                  <c:v>566</c:v>
                </c:pt>
                <c:pt idx="9">
                  <c:v>565</c:v>
                </c:pt>
                <c:pt idx="10">
                  <c:v>564</c:v>
                </c:pt>
                <c:pt idx="11">
                  <c:v>557</c:v>
                </c:pt>
                <c:pt idx="12">
                  <c:v>554</c:v>
                </c:pt>
                <c:pt idx="13">
                  <c:v>551</c:v>
                </c:pt>
                <c:pt idx="14">
                  <c:v>548</c:v>
                </c:pt>
                <c:pt idx="15">
                  <c:v>548</c:v>
                </c:pt>
                <c:pt idx="16">
                  <c:v>548</c:v>
                </c:pt>
                <c:pt idx="17">
                  <c:v>544</c:v>
                </c:pt>
                <c:pt idx="18">
                  <c:v>542</c:v>
                </c:pt>
                <c:pt idx="19">
                  <c:v>541</c:v>
                </c:pt>
                <c:pt idx="20">
                  <c:v>538</c:v>
                </c:pt>
                <c:pt idx="21">
                  <c:v>534</c:v>
                </c:pt>
                <c:pt idx="22">
                  <c:v>533</c:v>
                </c:pt>
                <c:pt idx="23">
                  <c:v>530</c:v>
                </c:pt>
                <c:pt idx="24">
                  <c:v>519</c:v>
                </c:pt>
                <c:pt idx="25">
                  <c:v>512</c:v>
                </c:pt>
                <c:pt idx="26">
                  <c:v>502</c:v>
                </c:pt>
                <c:pt idx="27">
                  <c:v>493</c:v>
                </c:pt>
                <c:pt idx="28">
                  <c:v>479</c:v>
                </c:pt>
                <c:pt idx="29">
                  <c:v>424</c:v>
                </c:pt>
              </c:numCache>
            </c:numRef>
          </c:val>
        </c:ser>
        <c:axId val="135507968"/>
        <c:axId val="135509504"/>
      </c:barChart>
      <c:catAx>
        <c:axId val="135507968"/>
        <c:scaling>
          <c:orientation val="minMax"/>
        </c:scaling>
        <c:axPos val="b"/>
        <c:numFmt formatCode="General" sourceLinked="1"/>
        <c:tickLblPos val="nextTo"/>
        <c:txPr>
          <a:bodyPr rot="-4500000" vert="horz"/>
          <a:lstStyle/>
          <a:p>
            <a:pPr>
              <a:defRPr/>
            </a:pPr>
            <a:endParaRPr lang="en-US"/>
          </a:p>
        </c:txPr>
        <c:crossAx val="135509504"/>
        <c:crosses val="autoZero"/>
        <c:auto val="1"/>
        <c:lblAlgn val="ctr"/>
        <c:lblOffset val="100"/>
        <c:tickLblSkip val="1"/>
        <c:tickMarkSkip val="1"/>
      </c:catAx>
      <c:valAx>
        <c:axId val="135509504"/>
        <c:scaling>
          <c:orientation val="minMax"/>
          <c:max val="600"/>
          <c:min val="300"/>
        </c:scaling>
        <c:axPos val="l"/>
        <c:title>
          <c:tx>
            <c:rich>
              <a:bodyPr/>
              <a:lstStyle/>
              <a:p>
                <a:pPr>
                  <a:defRPr/>
                </a:pPr>
                <a:r>
                  <a:rPr lang="en-US"/>
                  <a:t>Average Scale Score</a:t>
                </a:r>
              </a:p>
            </c:rich>
          </c:tx>
          <c:layout>
            <c:manualLayout>
              <c:xMode val="edge"/>
              <c:yMode val="edge"/>
              <c:x val="1.2276785714285768E-2"/>
              <c:y val="0.23636363636363636"/>
            </c:manualLayout>
          </c:layout>
        </c:title>
        <c:numFmt formatCode="General" sourceLinked="1"/>
        <c:tickLblPos val="nextTo"/>
        <c:txPr>
          <a:bodyPr rot="0" vert="horz"/>
          <a:lstStyle/>
          <a:p>
            <a:pPr>
              <a:defRPr/>
            </a:pPr>
            <a:endParaRPr lang="en-US"/>
          </a:p>
        </c:txPr>
        <c:crossAx val="135507968"/>
        <c:crosses val="autoZero"/>
        <c:crossBetween val="between"/>
        <c:majorUnit val="50"/>
        <c:minorUnit val="10"/>
      </c:valAx>
    </c:plotArea>
    <c:plotVisOnly val="1"/>
    <c:dispBlanksAs val="gap"/>
  </c:chart>
  <c:txPr>
    <a:bodyPr/>
    <a:lstStyle/>
    <a:p>
      <a:pPr>
        <a:defRPr sz="1800"/>
      </a:pPr>
      <a:endParaRPr lang="en-US"/>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7.8947368421052475E-2"/>
          <c:y val="5.8704453441295573E-2"/>
          <c:w val="0.91533180778032042"/>
          <c:h val="0.69838056680161686"/>
        </c:manualLayout>
      </c:layout>
      <c:barChart>
        <c:barDir val="col"/>
        <c:grouping val="clustered"/>
        <c:ser>
          <c:idx val="1"/>
          <c:order val="0"/>
          <c:tx>
            <c:strRef>
              <c:f>Sheet1!$B$1</c:f>
              <c:strCache>
                <c:ptCount val="1"/>
                <c:pt idx="0">
                  <c:v>Score</c:v>
                </c:pt>
              </c:strCache>
            </c:strRef>
          </c:tx>
          <c:spPr>
            <a:solidFill>
              <a:schemeClr val="hlink"/>
            </a:solidFill>
            <a:ln w="13332">
              <a:solidFill>
                <a:schemeClr val="tx1"/>
              </a:solidFill>
              <a:prstDash val="solid"/>
            </a:ln>
          </c:spPr>
          <c:dPt>
            <c:idx val="16"/>
            <c:spPr>
              <a:solidFill>
                <a:srgbClr val="FFFF00"/>
              </a:solidFill>
              <a:ln w="13332">
                <a:solidFill>
                  <a:schemeClr val="tx1"/>
                </a:solidFill>
                <a:prstDash val="solid"/>
              </a:ln>
            </c:spPr>
          </c:dPt>
          <c:dPt>
            <c:idx val="17"/>
            <c:spPr>
              <a:solidFill>
                <a:srgbClr val="FFFFFF"/>
              </a:solidFill>
              <a:ln w="13332">
                <a:solidFill>
                  <a:schemeClr val="tx1"/>
                </a:solidFill>
                <a:prstDash val="solid"/>
              </a:ln>
            </c:spPr>
          </c:dPt>
          <c:dPt>
            <c:idx val="18"/>
            <c:spPr>
              <a:solidFill>
                <a:srgbClr val="FFFFFF"/>
              </a:solidFill>
              <a:ln w="13332">
                <a:solidFill>
                  <a:schemeClr val="tx1"/>
                </a:solidFill>
                <a:prstDash val="solid"/>
              </a:ln>
            </c:spPr>
          </c:dPt>
          <c:dPt>
            <c:idx val="19"/>
            <c:spPr>
              <a:solidFill>
                <a:srgbClr val="FFFFFF"/>
              </a:solidFill>
              <a:ln w="13332">
                <a:solidFill>
                  <a:schemeClr val="tx1"/>
                </a:solidFill>
                <a:prstDash val="solid"/>
              </a:ln>
            </c:spPr>
          </c:dPt>
          <c:dPt>
            <c:idx val="20"/>
            <c:spPr>
              <a:solidFill>
                <a:srgbClr val="FFFFFF"/>
              </a:solidFill>
              <a:ln w="13332">
                <a:solidFill>
                  <a:schemeClr val="tx1"/>
                </a:solidFill>
                <a:prstDash val="solid"/>
              </a:ln>
            </c:spPr>
          </c:dPt>
          <c:dPt>
            <c:idx val="21"/>
            <c:spPr>
              <a:solidFill>
                <a:srgbClr val="FF0000"/>
              </a:solidFill>
              <a:ln w="13332">
                <a:solidFill>
                  <a:schemeClr val="tx1"/>
                </a:solidFill>
                <a:prstDash val="solid"/>
              </a:ln>
            </c:spPr>
          </c:dPt>
          <c:dPt>
            <c:idx val="22"/>
            <c:spPr>
              <a:solidFill>
                <a:srgbClr val="FFFFFF"/>
              </a:solidFill>
              <a:ln w="13332">
                <a:solidFill>
                  <a:schemeClr val="tx1"/>
                </a:solidFill>
                <a:prstDash val="solid"/>
              </a:ln>
            </c:spPr>
          </c:dPt>
          <c:dPt>
            <c:idx val="23"/>
            <c:spPr>
              <a:solidFill>
                <a:srgbClr val="FFFFFF"/>
              </a:solidFill>
              <a:ln w="13332">
                <a:solidFill>
                  <a:schemeClr val="tx1"/>
                </a:solidFill>
                <a:prstDash val="solid"/>
              </a:ln>
            </c:spPr>
          </c:dPt>
          <c:dPt>
            <c:idx val="24"/>
            <c:spPr>
              <a:solidFill>
                <a:srgbClr val="FFFFFF"/>
              </a:solidFill>
              <a:ln w="13332">
                <a:solidFill>
                  <a:schemeClr val="tx1"/>
                </a:solidFill>
                <a:prstDash val="solid"/>
              </a:ln>
            </c:spPr>
          </c:dPt>
          <c:dPt>
            <c:idx val="25"/>
            <c:spPr>
              <a:solidFill>
                <a:srgbClr val="FFFFFF"/>
              </a:solidFill>
              <a:ln w="13332">
                <a:solidFill>
                  <a:schemeClr val="tx1"/>
                </a:solidFill>
                <a:prstDash val="solid"/>
              </a:ln>
            </c:spPr>
          </c:dPt>
          <c:dPt>
            <c:idx val="26"/>
            <c:spPr>
              <a:solidFill>
                <a:schemeClr val="accent1"/>
              </a:solidFill>
              <a:ln w="13332">
                <a:solidFill>
                  <a:schemeClr val="tx1"/>
                </a:solidFill>
                <a:prstDash val="solid"/>
              </a:ln>
            </c:spPr>
          </c:dPt>
          <c:dPt>
            <c:idx val="27"/>
            <c:spPr>
              <a:solidFill>
                <a:schemeClr val="accent1"/>
              </a:solidFill>
              <a:ln w="13332">
                <a:solidFill>
                  <a:schemeClr val="tx1"/>
                </a:solidFill>
                <a:prstDash val="solid"/>
              </a:ln>
            </c:spPr>
          </c:dPt>
          <c:dPt>
            <c:idx val="28"/>
            <c:spPr>
              <a:solidFill>
                <a:schemeClr val="accent1"/>
              </a:solidFill>
              <a:ln w="13332">
                <a:solidFill>
                  <a:schemeClr val="tx1"/>
                </a:solidFill>
                <a:prstDash val="solid"/>
              </a:ln>
            </c:spPr>
          </c:dPt>
          <c:dPt>
            <c:idx val="29"/>
            <c:spPr>
              <a:solidFill>
                <a:schemeClr val="accent1"/>
              </a:solidFill>
              <a:ln w="13332">
                <a:solidFill>
                  <a:schemeClr val="tx1"/>
                </a:solidFill>
                <a:prstDash val="solid"/>
              </a:ln>
            </c:spPr>
          </c:dPt>
          <c:dPt>
            <c:idx val="30"/>
            <c:spPr>
              <a:solidFill>
                <a:schemeClr val="accent1"/>
              </a:solidFill>
              <a:ln w="13332">
                <a:solidFill>
                  <a:schemeClr val="tx1"/>
                </a:solidFill>
                <a:prstDash val="solid"/>
              </a:ln>
            </c:spPr>
          </c:dPt>
          <c:cat>
            <c:strRef>
              <c:f>Sheet1!$A$2:$A$32</c:f>
              <c:strCache>
                <c:ptCount val="31"/>
                <c:pt idx="0">
                  <c:v>Finland</c:v>
                </c:pt>
                <c:pt idx="1">
                  <c:v>Canada</c:v>
                </c:pt>
                <c:pt idx="2">
                  <c:v>Japan</c:v>
                </c:pt>
                <c:pt idx="3">
                  <c:v>New Zealand</c:v>
                </c:pt>
                <c:pt idx="4">
                  <c:v>Australia</c:v>
                </c:pt>
                <c:pt idx="5">
                  <c:v>Netherlands</c:v>
                </c:pt>
                <c:pt idx="6">
                  <c:v>Repub of Korea</c:v>
                </c:pt>
                <c:pt idx="7">
                  <c:v>Germany</c:v>
                </c:pt>
                <c:pt idx="8">
                  <c:v>United Kingdom</c:v>
                </c:pt>
                <c:pt idx="9">
                  <c:v>Czech Repub</c:v>
                </c:pt>
                <c:pt idx="10">
                  <c:v>Switzerland</c:v>
                </c:pt>
                <c:pt idx="11">
                  <c:v>Austria</c:v>
                </c:pt>
                <c:pt idx="12">
                  <c:v>Belgium</c:v>
                </c:pt>
                <c:pt idx="13">
                  <c:v>Ireland</c:v>
                </c:pt>
                <c:pt idx="14">
                  <c:v>Hungary</c:v>
                </c:pt>
                <c:pt idx="15">
                  <c:v>Sweden</c:v>
                </c:pt>
                <c:pt idx="16">
                  <c:v>OECD Average</c:v>
                </c:pt>
                <c:pt idx="17">
                  <c:v>Poland</c:v>
                </c:pt>
                <c:pt idx="18">
                  <c:v>Denmark</c:v>
                </c:pt>
                <c:pt idx="19">
                  <c:v>France</c:v>
                </c:pt>
                <c:pt idx="20">
                  <c:v>Iceland</c:v>
                </c:pt>
                <c:pt idx="21">
                  <c:v>United States</c:v>
                </c:pt>
                <c:pt idx="22">
                  <c:v>Slovak Repub</c:v>
                </c:pt>
                <c:pt idx="23">
                  <c:v>Spain</c:v>
                </c:pt>
                <c:pt idx="24">
                  <c:v>Norway</c:v>
                </c:pt>
                <c:pt idx="25">
                  <c:v>Luxembourg</c:v>
                </c:pt>
                <c:pt idx="26">
                  <c:v>Italy</c:v>
                </c:pt>
                <c:pt idx="27">
                  <c:v>Portugal</c:v>
                </c:pt>
                <c:pt idx="28">
                  <c:v>Greece</c:v>
                </c:pt>
                <c:pt idx="29">
                  <c:v>Turkey</c:v>
                </c:pt>
                <c:pt idx="30">
                  <c:v>Mexico</c:v>
                </c:pt>
              </c:strCache>
            </c:strRef>
          </c:cat>
          <c:val>
            <c:numRef>
              <c:f>Sheet1!$B$2:$B$32</c:f>
              <c:numCache>
                <c:formatCode>General</c:formatCode>
                <c:ptCount val="31"/>
                <c:pt idx="0">
                  <c:v>563</c:v>
                </c:pt>
                <c:pt idx="1">
                  <c:v>534</c:v>
                </c:pt>
                <c:pt idx="2">
                  <c:v>531</c:v>
                </c:pt>
                <c:pt idx="3">
                  <c:v>530</c:v>
                </c:pt>
                <c:pt idx="4">
                  <c:v>527</c:v>
                </c:pt>
                <c:pt idx="5">
                  <c:v>525</c:v>
                </c:pt>
                <c:pt idx="6">
                  <c:v>522</c:v>
                </c:pt>
                <c:pt idx="7">
                  <c:v>516</c:v>
                </c:pt>
                <c:pt idx="8">
                  <c:v>515</c:v>
                </c:pt>
                <c:pt idx="9">
                  <c:v>513</c:v>
                </c:pt>
                <c:pt idx="10">
                  <c:v>512</c:v>
                </c:pt>
                <c:pt idx="11">
                  <c:v>511</c:v>
                </c:pt>
                <c:pt idx="12">
                  <c:v>510</c:v>
                </c:pt>
                <c:pt idx="13">
                  <c:v>508</c:v>
                </c:pt>
                <c:pt idx="14">
                  <c:v>504</c:v>
                </c:pt>
                <c:pt idx="15">
                  <c:v>503</c:v>
                </c:pt>
                <c:pt idx="16">
                  <c:v>500</c:v>
                </c:pt>
                <c:pt idx="17">
                  <c:v>498</c:v>
                </c:pt>
                <c:pt idx="18">
                  <c:v>496</c:v>
                </c:pt>
                <c:pt idx="19">
                  <c:v>495</c:v>
                </c:pt>
                <c:pt idx="20">
                  <c:v>491</c:v>
                </c:pt>
                <c:pt idx="21">
                  <c:v>489</c:v>
                </c:pt>
                <c:pt idx="22">
                  <c:v>488</c:v>
                </c:pt>
                <c:pt idx="23">
                  <c:v>488</c:v>
                </c:pt>
                <c:pt idx="24">
                  <c:v>487</c:v>
                </c:pt>
                <c:pt idx="25">
                  <c:v>486</c:v>
                </c:pt>
                <c:pt idx="26">
                  <c:v>475</c:v>
                </c:pt>
                <c:pt idx="27">
                  <c:v>474</c:v>
                </c:pt>
                <c:pt idx="28">
                  <c:v>473</c:v>
                </c:pt>
                <c:pt idx="29">
                  <c:v>424</c:v>
                </c:pt>
                <c:pt idx="30">
                  <c:v>410</c:v>
                </c:pt>
              </c:numCache>
            </c:numRef>
          </c:val>
        </c:ser>
        <c:axId val="132852352"/>
        <c:axId val="132854144"/>
      </c:barChart>
      <c:catAx>
        <c:axId val="132852352"/>
        <c:scaling>
          <c:orientation val="minMax"/>
        </c:scaling>
        <c:axPos val="b"/>
        <c:numFmt formatCode="General" sourceLinked="1"/>
        <c:majorTickMark val="cross"/>
        <c:tickLblPos val="nextTo"/>
        <c:spPr>
          <a:ln w="3333">
            <a:solidFill>
              <a:schemeClr val="tx1"/>
            </a:solidFill>
            <a:prstDash val="solid"/>
          </a:ln>
        </c:spPr>
        <c:txPr>
          <a:bodyPr rot="-3600000" vert="horz"/>
          <a:lstStyle/>
          <a:p>
            <a:pPr>
              <a:defRPr sz="1155" b="0" i="0" u="none" strike="noStrike" baseline="0">
                <a:solidFill>
                  <a:schemeClr val="tx1"/>
                </a:solidFill>
                <a:latin typeface="Arial"/>
                <a:ea typeface="Arial"/>
                <a:cs typeface="Arial"/>
              </a:defRPr>
            </a:pPr>
            <a:endParaRPr lang="en-US"/>
          </a:p>
        </c:txPr>
        <c:crossAx val="132854144"/>
        <c:crosses val="autoZero"/>
        <c:lblAlgn val="ctr"/>
        <c:lblOffset val="100"/>
        <c:tickLblSkip val="1"/>
        <c:tickMarkSkip val="1"/>
      </c:catAx>
      <c:valAx>
        <c:axId val="132854144"/>
        <c:scaling>
          <c:orientation val="minMax"/>
          <c:max val="575"/>
          <c:min val="300"/>
        </c:scaling>
        <c:axPos val="l"/>
        <c:title>
          <c:tx>
            <c:rich>
              <a:bodyPr/>
              <a:lstStyle/>
              <a:p>
                <a:pPr>
                  <a:defRPr sz="1050" b="1" i="0" u="none" strike="noStrike" baseline="0">
                    <a:solidFill>
                      <a:schemeClr val="tx1"/>
                    </a:solidFill>
                    <a:latin typeface="Arial"/>
                    <a:ea typeface="Arial"/>
                    <a:cs typeface="Arial"/>
                  </a:defRPr>
                </a:pPr>
                <a:r>
                  <a:rPr lang="en-US"/>
                  <a:t>Average Scale Score</a:t>
                </a:r>
              </a:p>
            </c:rich>
          </c:tx>
          <c:layout>
            <c:manualLayout>
              <c:xMode val="edge"/>
              <c:yMode val="edge"/>
              <c:x val="1.4874141876430207E-2"/>
              <c:y val="0.26720647773279382"/>
            </c:manualLayout>
          </c:layout>
          <c:spPr>
            <a:noFill/>
            <a:ln w="26664">
              <a:noFill/>
            </a:ln>
          </c:spPr>
        </c:title>
        <c:numFmt formatCode="General" sourceLinked="1"/>
        <c:majorTickMark val="cross"/>
        <c:tickLblPos val="nextTo"/>
        <c:spPr>
          <a:ln w="3333">
            <a:solidFill>
              <a:schemeClr val="tx1"/>
            </a:solidFill>
            <a:prstDash val="solid"/>
          </a:ln>
        </c:spPr>
        <c:txPr>
          <a:bodyPr rot="0" vert="horz"/>
          <a:lstStyle/>
          <a:p>
            <a:pPr>
              <a:defRPr sz="1050" b="0" i="0" u="none" strike="noStrike" baseline="0">
                <a:solidFill>
                  <a:schemeClr val="tx1"/>
                </a:solidFill>
                <a:latin typeface="Arial"/>
                <a:ea typeface="Arial"/>
                <a:cs typeface="Arial"/>
              </a:defRPr>
            </a:pPr>
            <a:endParaRPr lang="en-US"/>
          </a:p>
        </c:txPr>
        <c:crossAx val="132852352"/>
        <c:crosses val="autoZero"/>
        <c:crossBetween val="between"/>
      </c:valAx>
      <c:spPr>
        <a:noFill/>
        <a:ln w="26664">
          <a:noFill/>
        </a:ln>
      </c:spPr>
    </c:plotArea>
    <c:plotVisOnly val="1"/>
    <c:dispBlanksAs val="gap"/>
  </c:chart>
  <c:spPr>
    <a:noFill/>
    <a:ln>
      <a:noFill/>
    </a:ln>
  </c:spPr>
  <c:txPr>
    <a:bodyPr/>
    <a:lstStyle/>
    <a:p>
      <a:pPr>
        <a:defRPr sz="1050" b="0" i="0" u="none" strike="noStrike" baseline="0">
          <a:solidFill>
            <a:schemeClr val="tx1"/>
          </a:solidFill>
          <a:latin typeface="Arial"/>
          <a:ea typeface="Arial"/>
          <a:cs typeface="Arial"/>
        </a:defRPr>
      </a:pPr>
      <a:endParaRPr lang="en-US"/>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7.8767123287671423E-2"/>
          <c:y val="5.6565656565656555E-2"/>
          <c:w val="0.91552511415525117"/>
          <c:h val="0.70101010101010097"/>
        </c:manualLayout>
      </c:layout>
      <c:barChart>
        <c:barDir val="col"/>
        <c:grouping val="clustered"/>
        <c:ser>
          <c:idx val="1"/>
          <c:order val="0"/>
          <c:tx>
            <c:strRef>
              <c:f>Sheet1!$B$1</c:f>
              <c:strCache>
                <c:ptCount val="1"/>
                <c:pt idx="0">
                  <c:v>Score</c:v>
                </c:pt>
              </c:strCache>
            </c:strRef>
          </c:tx>
          <c:spPr>
            <a:solidFill>
              <a:srgbClr val="0066CC"/>
            </a:solidFill>
            <a:ln w="13302">
              <a:solidFill>
                <a:schemeClr val="tx1"/>
              </a:solidFill>
              <a:prstDash val="solid"/>
            </a:ln>
          </c:spPr>
          <c:dPt>
            <c:idx val="16"/>
            <c:spPr>
              <a:solidFill>
                <a:srgbClr val="FFFF00"/>
              </a:solidFill>
              <a:ln w="13302">
                <a:solidFill>
                  <a:schemeClr val="tx1"/>
                </a:solidFill>
                <a:prstDash val="solid"/>
              </a:ln>
            </c:spPr>
          </c:dPt>
          <c:dPt>
            <c:idx val="21"/>
            <c:spPr>
              <a:solidFill>
                <a:srgbClr val="FF0000"/>
              </a:solidFill>
              <a:ln w="13302">
                <a:solidFill>
                  <a:schemeClr val="tx1"/>
                </a:solidFill>
                <a:prstDash val="solid"/>
              </a:ln>
            </c:spPr>
          </c:dPt>
          <c:cat>
            <c:strRef>
              <c:f>Sheet1!$A$2:$A$32</c:f>
              <c:strCache>
                <c:ptCount val="31"/>
                <c:pt idx="0">
                  <c:v>Finland</c:v>
                </c:pt>
                <c:pt idx="1">
                  <c:v>Canada</c:v>
                </c:pt>
                <c:pt idx="2">
                  <c:v>New Zealand</c:v>
                </c:pt>
                <c:pt idx="3">
                  <c:v>Netherlands</c:v>
                </c:pt>
                <c:pt idx="4">
                  <c:v>Germany</c:v>
                </c:pt>
                <c:pt idx="5">
                  <c:v>Japan</c:v>
                </c:pt>
                <c:pt idx="6">
                  <c:v>Switzerland</c:v>
                </c:pt>
                <c:pt idx="7">
                  <c:v>Australia</c:v>
                </c:pt>
                <c:pt idx="8">
                  <c:v>Austria</c:v>
                </c:pt>
                <c:pt idx="9">
                  <c:v>Korea</c:v>
                </c:pt>
                <c:pt idx="10">
                  <c:v>Belgium</c:v>
                </c:pt>
                <c:pt idx="11">
                  <c:v>United Kingdom</c:v>
                </c:pt>
                <c:pt idx="12">
                  <c:v>Czech Repub</c:v>
                </c:pt>
                <c:pt idx="13">
                  <c:v>Sweden</c:v>
                </c:pt>
                <c:pt idx="14">
                  <c:v>Luxembourg</c:v>
                </c:pt>
                <c:pt idx="15">
                  <c:v>Ireland</c:v>
                </c:pt>
                <c:pt idx="16">
                  <c:v>OECD Average</c:v>
                </c:pt>
                <c:pt idx="17">
                  <c:v>Hungary</c:v>
                </c:pt>
                <c:pt idx="18">
                  <c:v>France</c:v>
                </c:pt>
                <c:pt idx="19">
                  <c:v>Denmark</c:v>
                </c:pt>
                <c:pt idx="20">
                  <c:v>Poland</c:v>
                </c:pt>
                <c:pt idx="21">
                  <c:v>United States</c:v>
                </c:pt>
                <c:pt idx="22">
                  <c:v>Iceland</c:v>
                </c:pt>
                <c:pt idx="23">
                  <c:v>Spain</c:v>
                </c:pt>
                <c:pt idx="24">
                  <c:v>Norway</c:v>
                </c:pt>
                <c:pt idx="25">
                  <c:v>Slovak Repub</c:v>
                </c:pt>
                <c:pt idx="26">
                  <c:v>Italy</c:v>
                </c:pt>
                <c:pt idx="27">
                  <c:v>Portugal</c:v>
                </c:pt>
                <c:pt idx="28">
                  <c:v>Greece</c:v>
                </c:pt>
                <c:pt idx="29">
                  <c:v>Turkey</c:v>
                </c:pt>
                <c:pt idx="30">
                  <c:v>Mexico</c:v>
                </c:pt>
              </c:strCache>
            </c:strRef>
          </c:cat>
          <c:val>
            <c:numRef>
              <c:f>Sheet1!$B$2:$B$32</c:f>
              <c:numCache>
                <c:formatCode>General</c:formatCode>
                <c:ptCount val="31"/>
                <c:pt idx="0">
                  <c:v>566</c:v>
                </c:pt>
                <c:pt idx="1">
                  <c:v>541</c:v>
                </c:pt>
                <c:pt idx="2">
                  <c:v>536</c:v>
                </c:pt>
                <c:pt idx="3">
                  <c:v>534</c:v>
                </c:pt>
                <c:pt idx="4">
                  <c:v>532</c:v>
                </c:pt>
                <c:pt idx="5">
                  <c:v>532</c:v>
                </c:pt>
                <c:pt idx="6">
                  <c:v>531</c:v>
                </c:pt>
                <c:pt idx="7">
                  <c:v>529</c:v>
                </c:pt>
                <c:pt idx="8">
                  <c:v>523</c:v>
                </c:pt>
                <c:pt idx="9">
                  <c:v>523</c:v>
                </c:pt>
                <c:pt idx="10">
                  <c:v>523</c:v>
                </c:pt>
                <c:pt idx="11">
                  <c:v>519</c:v>
                </c:pt>
                <c:pt idx="12">
                  <c:v>515</c:v>
                </c:pt>
                <c:pt idx="13">
                  <c:v>512</c:v>
                </c:pt>
                <c:pt idx="14">
                  <c:v>511</c:v>
                </c:pt>
                <c:pt idx="15">
                  <c:v>510</c:v>
                </c:pt>
                <c:pt idx="16">
                  <c:v>506</c:v>
                </c:pt>
                <c:pt idx="17">
                  <c:v>505</c:v>
                </c:pt>
                <c:pt idx="18">
                  <c:v>505</c:v>
                </c:pt>
                <c:pt idx="19">
                  <c:v>503</c:v>
                </c:pt>
                <c:pt idx="20">
                  <c:v>499</c:v>
                </c:pt>
                <c:pt idx="21">
                  <c:v>499</c:v>
                </c:pt>
                <c:pt idx="22">
                  <c:v>494</c:v>
                </c:pt>
                <c:pt idx="23">
                  <c:v>494</c:v>
                </c:pt>
                <c:pt idx="24">
                  <c:v>493</c:v>
                </c:pt>
                <c:pt idx="25">
                  <c:v>490</c:v>
                </c:pt>
                <c:pt idx="26">
                  <c:v>479</c:v>
                </c:pt>
                <c:pt idx="27">
                  <c:v>479</c:v>
                </c:pt>
                <c:pt idx="28">
                  <c:v>478</c:v>
                </c:pt>
                <c:pt idx="29">
                  <c:v>425</c:v>
                </c:pt>
                <c:pt idx="30">
                  <c:v>415</c:v>
                </c:pt>
              </c:numCache>
            </c:numRef>
          </c:val>
        </c:ser>
        <c:axId val="133069056"/>
        <c:axId val="133083136"/>
      </c:barChart>
      <c:catAx>
        <c:axId val="133069056"/>
        <c:scaling>
          <c:orientation val="minMax"/>
        </c:scaling>
        <c:axPos val="b"/>
        <c:numFmt formatCode="General" sourceLinked="1"/>
        <c:majorTickMark val="cross"/>
        <c:tickLblPos val="nextTo"/>
        <c:spPr>
          <a:ln w="3326">
            <a:solidFill>
              <a:schemeClr val="tx1"/>
            </a:solidFill>
            <a:prstDash val="solid"/>
          </a:ln>
        </c:spPr>
        <c:txPr>
          <a:bodyPr rot="-3600000" vert="horz"/>
          <a:lstStyle/>
          <a:p>
            <a:pPr>
              <a:defRPr sz="1152" b="0" i="0" u="none" strike="noStrike" baseline="0">
                <a:solidFill>
                  <a:schemeClr val="tx1"/>
                </a:solidFill>
                <a:latin typeface="Arial"/>
                <a:ea typeface="Arial"/>
                <a:cs typeface="Arial"/>
              </a:defRPr>
            </a:pPr>
            <a:endParaRPr lang="en-US"/>
          </a:p>
        </c:txPr>
        <c:crossAx val="133083136"/>
        <c:crossesAt val="300"/>
        <c:lblAlgn val="ctr"/>
        <c:lblOffset val="100"/>
        <c:tickLblSkip val="1"/>
        <c:tickMarkSkip val="1"/>
      </c:catAx>
      <c:valAx>
        <c:axId val="133083136"/>
        <c:scaling>
          <c:orientation val="minMax"/>
          <c:max val="600"/>
          <c:min val="300"/>
        </c:scaling>
        <c:axPos val="l"/>
        <c:title>
          <c:tx>
            <c:rich>
              <a:bodyPr/>
              <a:lstStyle/>
              <a:p>
                <a:pPr>
                  <a:defRPr sz="1047" b="1" i="0" u="none" strike="noStrike" baseline="0">
                    <a:solidFill>
                      <a:schemeClr val="tx1"/>
                    </a:solidFill>
                    <a:latin typeface="Arial"/>
                    <a:ea typeface="Arial"/>
                    <a:cs typeface="Arial"/>
                  </a:defRPr>
                </a:pPr>
                <a:r>
                  <a:rPr lang="en-US"/>
                  <a:t>Average Scale Score</a:t>
                </a:r>
              </a:p>
            </c:rich>
          </c:tx>
          <c:layout>
            <c:manualLayout>
              <c:xMode val="edge"/>
              <c:yMode val="edge"/>
              <c:x val="1.4840182648401885E-2"/>
              <c:y val="0.26666666666666738"/>
            </c:manualLayout>
          </c:layout>
          <c:spPr>
            <a:noFill/>
            <a:ln w="26605">
              <a:noFill/>
            </a:ln>
          </c:spPr>
        </c:title>
        <c:numFmt formatCode="General" sourceLinked="1"/>
        <c:majorTickMark val="cross"/>
        <c:tickLblPos val="nextTo"/>
        <c:spPr>
          <a:ln w="3326">
            <a:solidFill>
              <a:schemeClr val="tx1"/>
            </a:solidFill>
            <a:prstDash val="solid"/>
          </a:ln>
        </c:spPr>
        <c:txPr>
          <a:bodyPr rot="0" vert="horz"/>
          <a:lstStyle/>
          <a:p>
            <a:pPr>
              <a:defRPr sz="1047" b="0" i="0" u="none" strike="noStrike" baseline="0">
                <a:solidFill>
                  <a:schemeClr val="tx1"/>
                </a:solidFill>
                <a:latin typeface="Arial"/>
                <a:ea typeface="Arial"/>
                <a:cs typeface="Arial"/>
              </a:defRPr>
            </a:pPr>
            <a:endParaRPr lang="en-US"/>
          </a:p>
        </c:txPr>
        <c:crossAx val="133069056"/>
        <c:crosses val="autoZero"/>
        <c:crossBetween val="between"/>
      </c:valAx>
      <c:spPr>
        <a:noFill/>
        <a:ln w="26605">
          <a:noFill/>
        </a:ln>
      </c:spPr>
    </c:plotArea>
    <c:plotVisOnly val="1"/>
    <c:dispBlanksAs val="gap"/>
  </c:chart>
  <c:spPr>
    <a:noFill/>
    <a:ln>
      <a:noFill/>
    </a:ln>
  </c:spPr>
  <c:txPr>
    <a:bodyPr/>
    <a:lstStyle/>
    <a:p>
      <a:pPr>
        <a:defRPr sz="1047" b="0" i="0" u="none" strike="noStrike" baseline="0">
          <a:solidFill>
            <a:schemeClr val="tx1"/>
          </a:solidFill>
          <a:latin typeface="Arial"/>
          <a:ea typeface="Arial"/>
          <a:cs typeface="Arial"/>
        </a:defRPr>
      </a:pPr>
      <a:endParaRPr lang="en-US"/>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600">
                <a:latin typeface="+mn-lt"/>
              </a:defRPr>
            </a:pPr>
            <a:r>
              <a:rPr lang="en-US" sz="1600" dirty="0" smtClean="0">
                <a:latin typeface="+mn-lt"/>
              </a:rPr>
              <a:t>2003</a:t>
            </a:r>
            <a:r>
              <a:rPr lang="en-US" sz="1600" baseline="0" dirty="0" smtClean="0">
                <a:latin typeface="+mn-lt"/>
              </a:rPr>
              <a:t> PISA </a:t>
            </a:r>
            <a:endParaRPr lang="en-US" sz="1600" dirty="0">
              <a:latin typeface="+mn-lt"/>
            </a:endParaRPr>
          </a:p>
        </c:rich>
      </c:tx>
      <c:layout>
        <c:manualLayout>
          <c:xMode val="edge"/>
          <c:yMode val="edge"/>
          <c:x val="0.36860839895013131"/>
          <c:y val="0"/>
        </c:manualLayout>
      </c:layout>
    </c:title>
    <c:plotArea>
      <c:layout>
        <c:manualLayout>
          <c:layoutTarget val="inner"/>
          <c:xMode val="edge"/>
          <c:yMode val="edge"/>
          <c:x val="0.10155196850393701"/>
          <c:y val="8.3047793781376708E-2"/>
          <c:w val="0.88235294117647056"/>
          <c:h val="0.65161290322581289"/>
        </c:manualLayout>
      </c:layout>
      <c:barChart>
        <c:barDir val="col"/>
        <c:grouping val="clustered"/>
        <c:ser>
          <c:idx val="0"/>
          <c:order val="0"/>
          <c:tx>
            <c:strRef>
              <c:f>Sheet1!$B$1</c:f>
              <c:strCache>
                <c:ptCount val="1"/>
                <c:pt idx="0">
                  <c:v>Score</c:v>
                </c:pt>
              </c:strCache>
            </c:strRef>
          </c:tx>
          <c:spPr>
            <a:solidFill>
              <a:srgbClr val="667B7A"/>
            </a:solidFill>
            <a:ln w="10831">
              <a:solidFill>
                <a:schemeClr val="tx1"/>
              </a:solidFill>
              <a:prstDash val="solid"/>
            </a:ln>
          </c:spPr>
          <c:dPt>
            <c:idx val="17"/>
            <c:spPr>
              <a:solidFill>
                <a:srgbClr val="FFFF00"/>
              </a:solidFill>
              <a:ln w="10831">
                <a:solidFill>
                  <a:schemeClr val="tx1"/>
                </a:solidFill>
                <a:prstDash val="solid"/>
              </a:ln>
            </c:spPr>
          </c:dPt>
          <c:dPt>
            <c:idx val="24"/>
            <c:spPr>
              <a:solidFill>
                <a:srgbClr val="BF311A"/>
              </a:solidFill>
              <a:ln w="10831">
                <a:solidFill>
                  <a:sysClr val="windowText" lastClr="000000"/>
                </a:solidFill>
                <a:prstDash val="solid"/>
              </a:ln>
            </c:spPr>
          </c:dPt>
          <c:cat>
            <c:strRef>
              <c:f>Sheet1!$A$2:$A$31</c:f>
              <c:strCache>
                <c:ptCount val="30"/>
                <c:pt idx="0">
                  <c:v>Korea</c:v>
                </c:pt>
                <c:pt idx="1">
                  <c:v>Finland</c:v>
                </c:pt>
                <c:pt idx="2">
                  <c:v>Japan</c:v>
                </c:pt>
                <c:pt idx="3">
                  <c:v>New Zealand</c:v>
                </c:pt>
                <c:pt idx="4">
                  <c:v>Australia</c:v>
                </c:pt>
                <c:pt idx="5">
                  <c:v>Canada</c:v>
                </c:pt>
                <c:pt idx="6">
                  <c:v>Belgium</c:v>
                </c:pt>
                <c:pt idx="7">
                  <c:v>Switzerland</c:v>
                </c:pt>
                <c:pt idx="8">
                  <c:v>Netherlands</c:v>
                </c:pt>
                <c:pt idx="9">
                  <c:v>France</c:v>
                </c:pt>
                <c:pt idx="10">
                  <c:v>Denmark</c:v>
                </c:pt>
                <c:pt idx="11">
                  <c:v>Czech Republic</c:v>
                </c:pt>
                <c:pt idx="12">
                  <c:v>Germany</c:v>
                </c:pt>
                <c:pt idx="13">
                  <c:v>Sweden</c:v>
                </c:pt>
                <c:pt idx="14">
                  <c:v>Austria</c:v>
                </c:pt>
                <c:pt idx="15">
                  <c:v>Iceland</c:v>
                </c:pt>
                <c:pt idx="16">
                  <c:v>Hungary</c:v>
                </c:pt>
                <c:pt idx="17">
                  <c:v>OECD Average</c:v>
                </c:pt>
                <c:pt idx="18">
                  <c:v>Ireland</c:v>
                </c:pt>
                <c:pt idx="19">
                  <c:v>Luxembourg</c:v>
                </c:pt>
                <c:pt idx="20">
                  <c:v>Slovak Republic</c:v>
                </c:pt>
                <c:pt idx="21">
                  <c:v>Norway</c:v>
                </c:pt>
                <c:pt idx="22">
                  <c:v>Poland</c:v>
                </c:pt>
                <c:pt idx="23">
                  <c:v>Spain</c:v>
                </c:pt>
                <c:pt idx="24">
                  <c:v>United States</c:v>
                </c:pt>
                <c:pt idx="25">
                  <c:v>Portugal</c:v>
                </c:pt>
                <c:pt idx="26">
                  <c:v>Italy</c:v>
                </c:pt>
                <c:pt idx="27">
                  <c:v>Greece</c:v>
                </c:pt>
                <c:pt idx="28">
                  <c:v>Turkey</c:v>
                </c:pt>
                <c:pt idx="29">
                  <c:v>Mexico</c:v>
                </c:pt>
              </c:strCache>
            </c:strRef>
          </c:cat>
          <c:val>
            <c:numRef>
              <c:f>Sheet1!$B$2:$B$31</c:f>
              <c:numCache>
                <c:formatCode>0</c:formatCode>
                <c:ptCount val="30"/>
                <c:pt idx="0">
                  <c:v>550.4</c:v>
                </c:pt>
                <c:pt idx="1">
                  <c:v>547.6</c:v>
                </c:pt>
                <c:pt idx="2">
                  <c:v>547.29999999999995</c:v>
                </c:pt>
                <c:pt idx="3">
                  <c:v>532.79999999999995</c:v>
                </c:pt>
                <c:pt idx="4">
                  <c:v>529.9</c:v>
                </c:pt>
                <c:pt idx="5">
                  <c:v>529.29999999999995</c:v>
                </c:pt>
                <c:pt idx="6">
                  <c:v>524.70000000000005</c:v>
                </c:pt>
                <c:pt idx="7">
                  <c:v>521.29999999999995</c:v>
                </c:pt>
                <c:pt idx="8">
                  <c:v>520.20000000000005</c:v>
                </c:pt>
                <c:pt idx="9">
                  <c:v>519.20000000000005</c:v>
                </c:pt>
                <c:pt idx="10">
                  <c:v>516.79999999999995</c:v>
                </c:pt>
                <c:pt idx="11">
                  <c:v>516.4</c:v>
                </c:pt>
                <c:pt idx="12">
                  <c:v>513.5</c:v>
                </c:pt>
                <c:pt idx="13">
                  <c:v>508.6</c:v>
                </c:pt>
                <c:pt idx="14">
                  <c:v>506.1</c:v>
                </c:pt>
                <c:pt idx="15">
                  <c:v>504.7</c:v>
                </c:pt>
                <c:pt idx="16">
                  <c:v>501.1</c:v>
                </c:pt>
                <c:pt idx="17">
                  <c:v>500</c:v>
                </c:pt>
                <c:pt idx="18">
                  <c:v>498.5</c:v>
                </c:pt>
                <c:pt idx="19">
                  <c:v>493.7</c:v>
                </c:pt>
                <c:pt idx="20">
                  <c:v>491.8</c:v>
                </c:pt>
                <c:pt idx="21">
                  <c:v>489.8</c:v>
                </c:pt>
                <c:pt idx="22">
                  <c:v>486.6</c:v>
                </c:pt>
                <c:pt idx="23">
                  <c:v>482.3</c:v>
                </c:pt>
                <c:pt idx="24">
                  <c:v>477.4</c:v>
                </c:pt>
                <c:pt idx="25">
                  <c:v>469.9</c:v>
                </c:pt>
                <c:pt idx="26">
                  <c:v>469.5</c:v>
                </c:pt>
                <c:pt idx="27">
                  <c:v>448.5</c:v>
                </c:pt>
                <c:pt idx="28">
                  <c:v>407.6</c:v>
                </c:pt>
                <c:pt idx="29">
                  <c:v>384.4</c:v>
                </c:pt>
              </c:numCache>
            </c:numRef>
          </c:val>
        </c:ser>
        <c:axId val="133297280"/>
        <c:axId val="133298816"/>
      </c:barChart>
      <c:catAx>
        <c:axId val="133297280"/>
        <c:scaling>
          <c:orientation val="minMax"/>
        </c:scaling>
        <c:axPos val="b"/>
        <c:numFmt formatCode="General" sourceLinked="1"/>
        <c:majorTickMark val="none"/>
        <c:tickLblPos val="nextTo"/>
        <c:spPr>
          <a:ln w="31750">
            <a:solidFill>
              <a:schemeClr val="tx1">
                <a:lumMod val="65000"/>
                <a:lumOff val="35000"/>
              </a:schemeClr>
            </a:solidFill>
            <a:prstDash val="solid"/>
          </a:ln>
        </c:spPr>
        <c:txPr>
          <a:bodyPr rot="-3600000" vert="horz"/>
          <a:lstStyle/>
          <a:p>
            <a:pPr>
              <a:defRPr sz="1100" b="0" i="0" u="none" strike="noStrike" baseline="0">
                <a:solidFill>
                  <a:schemeClr val="tx1"/>
                </a:solidFill>
                <a:latin typeface="+mn-lt"/>
                <a:ea typeface="Arial"/>
                <a:cs typeface="Arial"/>
              </a:defRPr>
            </a:pPr>
            <a:endParaRPr lang="en-US"/>
          </a:p>
        </c:txPr>
        <c:crossAx val="133298816"/>
        <c:crossesAt val="180"/>
        <c:auto val="1"/>
        <c:lblAlgn val="ctr"/>
        <c:lblOffset val="100"/>
        <c:tickLblSkip val="1"/>
        <c:tickMarkSkip val="1"/>
      </c:catAx>
      <c:valAx>
        <c:axId val="133298816"/>
        <c:scaling>
          <c:orientation val="minMax"/>
          <c:max val="600"/>
          <c:min val="350"/>
        </c:scaling>
        <c:axPos val="l"/>
        <c:majorGridlines>
          <c:spPr>
            <a:ln>
              <a:solidFill>
                <a:schemeClr val="tx1">
                  <a:lumMod val="65000"/>
                  <a:lumOff val="35000"/>
                </a:schemeClr>
              </a:solidFill>
            </a:ln>
          </c:spPr>
        </c:majorGridlines>
        <c:title>
          <c:tx>
            <c:rich>
              <a:bodyPr/>
              <a:lstStyle/>
              <a:p>
                <a:pPr>
                  <a:defRPr sz="1400" b="0" i="0" u="none" strike="noStrike" baseline="0">
                    <a:solidFill>
                      <a:srgbClr val="000000"/>
                    </a:solidFill>
                    <a:latin typeface="+mn-lt"/>
                    <a:ea typeface="Arial"/>
                    <a:cs typeface="Arial"/>
                  </a:defRPr>
                </a:pPr>
                <a:r>
                  <a:rPr lang="en-US" dirty="0" smtClean="0"/>
                  <a:t>Average Scale Score</a:t>
                </a:r>
                <a:endParaRPr lang="en-US" dirty="0"/>
              </a:p>
            </c:rich>
          </c:tx>
          <c:layout>
            <c:manualLayout>
              <c:xMode val="edge"/>
              <c:yMode val="edge"/>
              <c:x val="0"/>
              <c:y val="0.18494623655914372"/>
            </c:manualLayout>
          </c:layout>
          <c:spPr>
            <a:noFill/>
            <a:ln w="21660">
              <a:noFill/>
            </a:ln>
          </c:spPr>
        </c:title>
        <c:numFmt formatCode="0" sourceLinked="1"/>
        <c:tickLblPos val="nextTo"/>
        <c:spPr>
          <a:ln w="2707">
            <a:noFill/>
            <a:prstDash val="solid"/>
          </a:ln>
        </c:spPr>
        <c:txPr>
          <a:bodyPr rot="0" vert="horz"/>
          <a:lstStyle/>
          <a:p>
            <a:pPr>
              <a:defRPr sz="1200" b="0" i="0" u="none" strike="noStrike" baseline="0">
                <a:solidFill>
                  <a:schemeClr val="tx1"/>
                </a:solidFill>
                <a:latin typeface="+mn-lt"/>
                <a:ea typeface="Arial"/>
                <a:cs typeface="Arial"/>
              </a:defRPr>
            </a:pPr>
            <a:endParaRPr lang="en-US"/>
          </a:p>
        </c:txPr>
        <c:crossAx val="133297280"/>
        <c:crosses val="autoZero"/>
        <c:crossBetween val="between"/>
        <c:majorUnit val="50"/>
        <c:minorUnit val="5"/>
      </c:valAx>
      <c:spPr>
        <a:noFill/>
        <a:ln w="23516">
          <a:noFill/>
        </a:ln>
      </c:spPr>
    </c:plotArea>
    <c:plotVisOnly val="1"/>
    <c:dispBlanksAs val="gap"/>
  </c:chart>
  <c:spPr>
    <a:noFill/>
    <a:ln>
      <a:noFill/>
    </a:ln>
  </c:spPr>
  <c:txPr>
    <a:bodyPr/>
    <a:lstStyle/>
    <a:p>
      <a:pPr>
        <a:defRPr sz="1535" b="1" i="0" u="none" strike="noStrike" baseline="0">
          <a:solidFill>
            <a:schemeClr val="tx1"/>
          </a:solidFill>
          <a:latin typeface="Arial"/>
          <a:ea typeface="Arial"/>
          <a:cs typeface="Arial"/>
        </a:defRPr>
      </a:pPr>
      <a:endParaRPr lang="en-US"/>
    </a:p>
  </c:txPr>
  <c:externalData r:id="rId2"/>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600">
                <a:latin typeface="+mn-lt"/>
              </a:defRPr>
            </a:pPr>
            <a:r>
              <a:rPr lang="en-US" sz="1600" dirty="0" smtClean="0">
                <a:latin typeface="+mn-lt"/>
              </a:rPr>
              <a:t>2006 PISA</a:t>
            </a:r>
            <a:r>
              <a:rPr lang="en-US" sz="1600" baseline="0" dirty="0" smtClean="0">
                <a:latin typeface="+mn-lt"/>
              </a:rPr>
              <a:t> - Science</a:t>
            </a:r>
            <a:endParaRPr lang="en-US" sz="1600" dirty="0">
              <a:latin typeface="+mn-lt"/>
            </a:endParaRPr>
          </a:p>
        </c:rich>
      </c:tx>
      <c:layout>
        <c:manualLayout>
          <c:xMode val="edge"/>
          <c:yMode val="edge"/>
          <c:x val="0.38865826771653755"/>
          <c:y val="0"/>
        </c:manualLayout>
      </c:layout>
    </c:title>
    <c:plotArea>
      <c:layout>
        <c:manualLayout>
          <c:layoutTarget val="inner"/>
          <c:xMode val="edge"/>
          <c:yMode val="edge"/>
          <c:x val="0.10155196850393701"/>
          <c:y val="8.3047793781376708E-2"/>
          <c:w val="0.88235294117647056"/>
          <c:h val="0.65161290322581256"/>
        </c:manualLayout>
      </c:layout>
      <c:barChart>
        <c:barDir val="col"/>
        <c:grouping val="stacked"/>
        <c:ser>
          <c:idx val="0"/>
          <c:order val="0"/>
          <c:tx>
            <c:strRef>
              <c:f>Sheet1!$B$1</c:f>
              <c:strCache>
                <c:ptCount val="1"/>
                <c:pt idx="0">
                  <c:v>Score</c:v>
                </c:pt>
              </c:strCache>
            </c:strRef>
          </c:tx>
          <c:spPr>
            <a:noFill/>
            <a:ln w="10831">
              <a:noFill/>
              <a:prstDash val="solid"/>
            </a:ln>
          </c:spPr>
          <c:cat>
            <c:strRef>
              <c:f>Sheet1!$A$2:$A$32</c:f>
              <c:strCache>
                <c:ptCount val="31"/>
                <c:pt idx="0">
                  <c:v>France</c:v>
                </c:pt>
                <c:pt idx="1">
                  <c:v>Luxembourg</c:v>
                </c:pt>
                <c:pt idx="2">
                  <c:v>Belgium</c:v>
                </c:pt>
                <c:pt idx="3">
                  <c:v>United States</c:v>
                </c:pt>
                <c:pt idx="4">
                  <c:v>United Kingdom</c:v>
                </c:pt>
                <c:pt idx="5">
                  <c:v>Switzerland</c:v>
                </c:pt>
                <c:pt idx="6">
                  <c:v>Czech Repub</c:v>
                </c:pt>
                <c:pt idx="7">
                  <c:v>Netherlands</c:v>
                </c:pt>
                <c:pt idx="8">
                  <c:v>Germany</c:v>
                </c:pt>
                <c:pt idx="9">
                  <c:v>Slovak Repub</c:v>
                </c:pt>
                <c:pt idx="10">
                  <c:v>New Zealand</c:v>
                </c:pt>
                <c:pt idx="11">
                  <c:v>Austria</c:v>
                </c:pt>
                <c:pt idx="12">
                  <c:v>Greece</c:v>
                </c:pt>
                <c:pt idx="13">
                  <c:v>Hungary</c:v>
                </c:pt>
                <c:pt idx="14">
                  <c:v>Portugal</c:v>
                </c:pt>
                <c:pt idx="15">
                  <c:v>Sweden</c:v>
                </c:pt>
                <c:pt idx="16">
                  <c:v>OECD Average</c:v>
                </c:pt>
                <c:pt idx="17">
                  <c:v>Australia</c:v>
                </c:pt>
                <c:pt idx="18">
                  <c:v>Spain</c:v>
                </c:pt>
                <c:pt idx="19">
                  <c:v>Denmark</c:v>
                </c:pt>
                <c:pt idx="20">
                  <c:v>Ireland</c:v>
                </c:pt>
                <c:pt idx="21">
                  <c:v>Norway</c:v>
                </c:pt>
                <c:pt idx="22">
                  <c:v>Mexico</c:v>
                </c:pt>
                <c:pt idx="23">
                  <c:v>Italy</c:v>
                </c:pt>
                <c:pt idx="24">
                  <c:v>Poland</c:v>
                </c:pt>
                <c:pt idx="25">
                  <c:v>Canada</c:v>
                </c:pt>
                <c:pt idx="26">
                  <c:v>Turkey</c:v>
                </c:pt>
                <c:pt idx="27">
                  <c:v>Iceland</c:v>
                </c:pt>
                <c:pt idx="28">
                  <c:v>Japan</c:v>
                </c:pt>
                <c:pt idx="29">
                  <c:v>Finland</c:v>
                </c:pt>
                <c:pt idx="30">
                  <c:v>Korea</c:v>
                </c:pt>
              </c:strCache>
            </c:strRef>
          </c:cat>
          <c:val>
            <c:numRef>
              <c:f>Sheet1!$B$2:$B$32</c:f>
              <c:numCache>
                <c:formatCode>0</c:formatCode>
                <c:ptCount val="31"/>
                <c:pt idx="0">
                  <c:v>448</c:v>
                </c:pt>
                <c:pt idx="1">
                  <c:v>429</c:v>
                </c:pt>
                <c:pt idx="2">
                  <c:v>464</c:v>
                </c:pt>
                <c:pt idx="3">
                  <c:v>445</c:v>
                </c:pt>
                <c:pt idx="4">
                  <c:v>472</c:v>
                </c:pt>
                <c:pt idx="5">
                  <c:v>463</c:v>
                </c:pt>
                <c:pt idx="6">
                  <c:v>469</c:v>
                </c:pt>
                <c:pt idx="7">
                  <c:v>478</c:v>
                </c:pt>
                <c:pt idx="8">
                  <c:v>474</c:v>
                </c:pt>
                <c:pt idx="9">
                  <c:v>446</c:v>
                </c:pt>
                <c:pt idx="10">
                  <c:v>487</c:v>
                </c:pt>
                <c:pt idx="11">
                  <c:v>466</c:v>
                </c:pt>
                <c:pt idx="12">
                  <c:v>436</c:v>
                </c:pt>
                <c:pt idx="13">
                  <c:v>469</c:v>
                </c:pt>
                <c:pt idx="14">
                  <c:v>440</c:v>
                </c:pt>
                <c:pt idx="15">
                  <c:v>467</c:v>
                </c:pt>
                <c:pt idx="16">
                  <c:v>464</c:v>
                </c:pt>
                <c:pt idx="17">
                  <c:v>490</c:v>
                </c:pt>
                <c:pt idx="18">
                  <c:v>455</c:v>
                </c:pt>
                <c:pt idx="19">
                  <c:v>463</c:v>
                </c:pt>
                <c:pt idx="20">
                  <c:v>476</c:v>
                </c:pt>
                <c:pt idx="21">
                  <c:v>457</c:v>
                </c:pt>
                <c:pt idx="22">
                  <c:v>377</c:v>
                </c:pt>
                <c:pt idx="23">
                  <c:v>442</c:v>
                </c:pt>
                <c:pt idx="24">
                  <c:v>469</c:v>
                </c:pt>
                <c:pt idx="25">
                  <c:v>502</c:v>
                </c:pt>
                <c:pt idx="26">
                  <c:v>404</c:v>
                </c:pt>
                <c:pt idx="27">
                  <c:v>468</c:v>
                </c:pt>
                <c:pt idx="28">
                  <c:v>506</c:v>
                </c:pt>
                <c:pt idx="29">
                  <c:v>545</c:v>
                </c:pt>
                <c:pt idx="30">
                  <c:v>506</c:v>
                </c:pt>
              </c:numCache>
            </c:numRef>
          </c:val>
        </c:ser>
        <c:ser>
          <c:idx val="1"/>
          <c:order val="1"/>
          <c:tx>
            <c:strRef>
              <c:f>Sheet1!$C$1</c:f>
              <c:strCache>
                <c:ptCount val="1"/>
                <c:pt idx="0">
                  <c:v>Column1</c:v>
                </c:pt>
              </c:strCache>
            </c:strRef>
          </c:tx>
          <c:spPr>
            <a:solidFill>
              <a:srgbClr val="1F497D"/>
            </a:solidFill>
            <a:ln>
              <a:solidFill>
                <a:sysClr val="windowText" lastClr="000000"/>
              </a:solidFill>
            </a:ln>
          </c:spPr>
          <c:dPt>
            <c:idx val="3"/>
            <c:spPr>
              <a:solidFill>
                <a:srgbClr val="BF311A"/>
              </a:solidFill>
              <a:ln>
                <a:solidFill>
                  <a:sysClr val="windowText" lastClr="000000"/>
                </a:solidFill>
              </a:ln>
            </c:spPr>
          </c:dPt>
          <c:dPt>
            <c:idx val="16"/>
            <c:spPr>
              <a:solidFill>
                <a:srgbClr val="667B7A">
                  <a:lumMod val="20000"/>
                  <a:lumOff val="80000"/>
                </a:srgbClr>
              </a:solidFill>
              <a:ln>
                <a:solidFill>
                  <a:sysClr val="windowText" lastClr="000000"/>
                </a:solidFill>
              </a:ln>
            </c:spPr>
          </c:dPt>
          <c:cat>
            <c:strRef>
              <c:f>Sheet1!$A$2:$A$32</c:f>
              <c:strCache>
                <c:ptCount val="31"/>
                <c:pt idx="0">
                  <c:v>France</c:v>
                </c:pt>
                <c:pt idx="1">
                  <c:v>Luxembourg</c:v>
                </c:pt>
                <c:pt idx="2">
                  <c:v>Belgium</c:v>
                </c:pt>
                <c:pt idx="3">
                  <c:v>United States</c:v>
                </c:pt>
                <c:pt idx="4">
                  <c:v>United Kingdom</c:v>
                </c:pt>
                <c:pt idx="5">
                  <c:v>Switzerland</c:v>
                </c:pt>
                <c:pt idx="6">
                  <c:v>Czech Repub</c:v>
                </c:pt>
                <c:pt idx="7">
                  <c:v>Netherlands</c:v>
                </c:pt>
                <c:pt idx="8">
                  <c:v>Germany</c:v>
                </c:pt>
                <c:pt idx="9">
                  <c:v>Slovak Repub</c:v>
                </c:pt>
                <c:pt idx="10">
                  <c:v>New Zealand</c:v>
                </c:pt>
                <c:pt idx="11">
                  <c:v>Austria</c:v>
                </c:pt>
                <c:pt idx="12">
                  <c:v>Greece</c:v>
                </c:pt>
                <c:pt idx="13">
                  <c:v>Hungary</c:v>
                </c:pt>
                <c:pt idx="14">
                  <c:v>Portugal</c:v>
                </c:pt>
                <c:pt idx="15">
                  <c:v>Sweden</c:v>
                </c:pt>
                <c:pt idx="16">
                  <c:v>OECD Average</c:v>
                </c:pt>
                <c:pt idx="17">
                  <c:v>Australia</c:v>
                </c:pt>
                <c:pt idx="18">
                  <c:v>Spain</c:v>
                </c:pt>
                <c:pt idx="19">
                  <c:v>Denmark</c:v>
                </c:pt>
                <c:pt idx="20">
                  <c:v>Ireland</c:v>
                </c:pt>
                <c:pt idx="21">
                  <c:v>Norway</c:v>
                </c:pt>
                <c:pt idx="22">
                  <c:v>Mexico</c:v>
                </c:pt>
                <c:pt idx="23">
                  <c:v>Italy</c:v>
                </c:pt>
                <c:pt idx="24">
                  <c:v>Poland</c:v>
                </c:pt>
                <c:pt idx="25">
                  <c:v>Canada</c:v>
                </c:pt>
                <c:pt idx="26">
                  <c:v>Turkey</c:v>
                </c:pt>
                <c:pt idx="27">
                  <c:v>Iceland</c:v>
                </c:pt>
                <c:pt idx="28">
                  <c:v>Japan</c:v>
                </c:pt>
                <c:pt idx="29">
                  <c:v>Finland</c:v>
                </c:pt>
                <c:pt idx="30">
                  <c:v>Korea</c:v>
                </c:pt>
              </c:strCache>
            </c:strRef>
          </c:cat>
          <c:val>
            <c:numRef>
              <c:f>Sheet1!$C$2:$C$32</c:f>
              <c:numCache>
                <c:formatCode>0</c:formatCode>
                <c:ptCount val="31"/>
                <c:pt idx="0">
                  <c:v>111</c:v>
                </c:pt>
                <c:pt idx="1">
                  <c:v>111</c:v>
                </c:pt>
                <c:pt idx="2">
                  <c:v>100</c:v>
                </c:pt>
                <c:pt idx="3">
                  <c:v>97</c:v>
                </c:pt>
                <c:pt idx="4">
                  <c:v>96</c:v>
                </c:pt>
                <c:pt idx="5">
                  <c:v>96</c:v>
                </c:pt>
                <c:pt idx="6">
                  <c:v>95</c:v>
                </c:pt>
                <c:pt idx="7">
                  <c:v>94</c:v>
                </c:pt>
                <c:pt idx="8">
                  <c:v>94</c:v>
                </c:pt>
                <c:pt idx="9">
                  <c:v>92</c:v>
                </c:pt>
                <c:pt idx="10">
                  <c:v>91</c:v>
                </c:pt>
                <c:pt idx="11">
                  <c:v>88</c:v>
                </c:pt>
                <c:pt idx="12">
                  <c:v>83</c:v>
                </c:pt>
                <c:pt idx="13">
                  <c:v>82</c:v>
                </c:pt>
                <c:pt idx="14">
                  <c:v>81</c:v>
                </c:pt>
                <c:pt idx="15">
                  <c:v>80</c:v>
                </c:pt>
                <c:pt idx="16">
                  <c:v>80</c:v>
                </c:pt>
                <c:pt idx="17">
                  <c:v>79</c:v>
                </c:pt>
                <c:pt idx="18">
                  <c:v>74</c:v>
                </c:pt>
                <c:pt idx="19">
                  <c:v>74</c:v>
                </c:pt>
                <c:pt idx="20">
                  <c:v>72</c:v>
                </c:pt>
                <c:pt idx="21">
                  <c:v>72</c:v>
                </c:pt>
                <c:pt idx="22">
                  <c:v>70</c:v>
                </c:pt>
                <c:pt idx="23">
                  <c:v>70</c:v>
                </c:pt>
                <c:pt idx="24">
                  <c:v>70</c:v>
                </c:pt>
                <c:pt idx="25">
                  <c:v>67</c:v>
                </c:pt>
                <c:pt idx="26">
                  <c:v>58</c:v>
                </c:pt>
                <c:pt idx="27">
                  <c:v>57</c:v>
                </c:pt>
                <c:pt idx="28">
                  <c:v>53</c:v>
                </c:pt>
                <c:pt idx="29">
                  <c:v>51</c:v>
                </c:pt>
                <c:pt idx="30">
                  <c:v>39</c:v>
                </c:pt>
              </c:numCache>
            </c:numRef>
          </c:val>
        </c:ser>
        <c:overlap val="100"/>
        <c:axId val="136812416"/>
        <c:axId val="136818688"/>
      </c:barChart>
      <c:catAx>
        <c:axId val="136812416"/>
        <c:scaling>
          <c:orientation val="minMax"/>
        </c:scaling>
        <c:axPos val="b"/>
        <c:numFmt formatCode="General" sourceLinked="1"/>
        <c:majorTickMark val="none"/>
        <c:tickLblPos val="nextTo"/>
        <c:spPr>
          <a:ln w="31750">
            <a:solidFill>
              <a:schemeClr val="tx1">
                <a:lumMod val="65000"/>
                <a:lumOff val="35000"/>
              </a:schemeClr>
            </a:solidFill>
            <a:prstDash val="solid"/>
          </a:ln>
        </c:spPr>
        <c:txPr>
          <a:bodyPr rot="-3600000" vert="horz"/>
          <a:lstStyle/>
          <a:p>
            <a:pPr>
              <a:defRPr sz="1100" b="0" i="0" u="none" strike="noStrike" baseline="0">
                <a:solidFill>
                  <a:schemeClr val="tx1"/>
                </a:solidFill>
                <a:latin typeface="+mn-lt"/>
                <a:ea typeface="Arial"/>
                <a:cs typeface="Arial"/>
              </a:defRPr>
            </a:pPr>
            <a:endParaRPr lang="en-US"/>
          </a:p>
        </c:txPr>
        <c:crossAx val="136818688"/>
        <c:crosses val="autoZero"/>
        <c:auto val="1"/>
        <c:lblAlgn val="ctr"/>
        <c:lblOffset val="100"/>
        <c:tickLblSkip val="1"/>
        <c:tickMarkSkip val="1"/>
      </c:catAx>
      <c:valAx>
        <c:axId val="136818688"/>
        <c:scaling>
          <c:orientation val="minMax"/>
          <c:max val="600"/>
          <c:min val="350"/>
        </c:scaling>
        <c:axPos val="l"/>
        <c:majorGridlines>
          <c:spPr>
            <a:ln>
              <a:solidFill>
                <a:schemeClr val="tx1">
                  <a:lumMod val="65000"/>
                  <a:lumOff val="35000"/>
                </a:schemeClr>
              </a:solidFill>
            </a:ln>
          </c:spPr>
        </c:majorGridlines>
        <c:title>
          <c:tx>
            <c:rich>
              <a:bodyPr rot="-5400000" vert="horz"/>
              <a:lstStyle/>
              <a:p>
                <a:pPr>
                  <a:defRPr sz="1200" b="0">
                    <a:latin typeface="+mn-lt"/>
                  </a:defRPr>
                </a:pPr>
                <a:r>
                  <a:rPr lang="en-US" sz="1200" b="0" dirty="0" smtClean="0">
                    <a:latin typeface="+mn-lt"/>
                  </a:rPr>
                  <a:t>Gap in Average</a:t>
                </a:r>
                <a:r>
                  <a:rPr lang="en-US" sz="1200" b="0" baseline="0" dirty="0" smtClean="0">
                    <a:latin typeface="+mn-lt"/>
                  </a:rPr>
                  <a:t> Scale Score</a:t>
                </a:r>
                <a:endParaRPr lang="en-US" sz="1200" b="0" dirty="0">
                  <a:latin typeface="+mn-lt"/>
                </a:endParaRPr>
              </a:p>
            </c:rich>
          </c:tx>
          <c:layout/>
        </c:title>
        <c:numFmt formatCode="0" sourceLinked="1"/>
        <c:tickLblPos val="nextTo"/>
        <c:spPr>
          <a:ln w="2707">
            <a:noFill/>
            <a:prstDash val="solid"/>
          </a:ln>
        </c:spPr>
        <c:txPr>
          <a:bodyPr rot="0" vert="horz"/>
          <a:lstStyle/>
          <a:p>
            <a:pPr>
              <a:defRPr sz="1200" b="0" i="0" u="none" strike="noStrike" baseline="0">
                <a:solidFill>
                  <a:schemeClr val="tx1"/>
                </a:solidFill>
                <a:latin typeface="+mn-lt"/>
                <a:ea typeface="Arial"/>
                <a:cs typeface="Arial"/>
              </a:defRPr>
            </a:pPr>
            <a:endParaRPr lang="en-US"/>
          </a:p>
        </c:txPr>
        <c:crossAx val="136812416"/>
        <c:crosses val="autoZero"/>
        <c:crossBetween val="between"/>
        <c:majorUnit val="50"/>
        <c:minorUnit val="10"/>
      </c:valAx>
      <c:spPr>
        <a:noFill/>
        <a:ln w="23516">
          <a:noFill/>
        </a:ln>
      </c:spPr>
    </c:plotArea>
    <c:plotVisOnly val="1"/>
    <c:dispBlanksAs val="gap"/>
  </c:chart>
  <c:spPr>
    <a:noFill/>
    <a:ln>
      <a:noFill/>
    </a:ln>
  </c:spPr>
  <c:txPr>
    <a:bodyPr/>
    <a:lstStyle/>
    <a:p>
      <a:pPr>
        <a:defRPr sz="1535" b="1" i="0" u="none" strike="noStrike" baseline="0">
          <a:solidFill>
            <a:schemeClr val="tx1"/>
          </a:solidFill>
          <a:latin typeface="Arial"/>
          <a:ea typeface="Arial"/>
          <a:cs typeface="Arial"/>
        </a:defRPr>
      </a:pPr>
      <a:endParaRPr lang="en-US"/>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9</a:t>
            </a:r>
            <a:r>
              <a:rPr lang="en-US" baseline="0" dirty="0" smtClean="0"/>
              <a:t> Year Olds – NAEP Math</a:t>
            </a:r>
            <a:endParaRPr lang="en-US" dirty="0"/>
          </a:p>
        </c:rich>
      </c:tx>
      <c:layout/>
    </c:title>
    <c:plotArea>
      <c:layout/>
      <c:lineChart>
        <c:grouping val="standard"/>
        <c:ser>
          <c:idx val="0"/>
          <c:order val="0"/>
          <c:tx>
            <c:strRef>
              <c:f>Sheet1!$A$2</c:f>
              <c:strCache>
                <c:ptCount val="1"/>
                <c:pt idx="0">
                  <c:v>African American</c:v>
                </c:pt>
              </c:strCache>
            </c:strRef>
          </c:tx>
          <c:spPr>
            <a:ln w="57150">
              <a:solidFill>
                <a:srgbClr val="BF311A"/>
              </a:solidFill>
            </a:ln>
          </c:spPr>
          <c:marker>
            <c:symbol val="square"/>
            <c:size val="6"/>
            <c:spPr>
              <a:solidFill>
                <a:srgbClr val="BF311A"/>
              </a:solidFill>
              <a:ln w="57150">
                <a:solidFill>
                  <a:srgbClr val="BF311A"/>
                </a:solidFill>
              </a:ln>
            </c:spPr>
          </c:marker>
          <c:dLbls>
            <c:delete val="1"/>
          </c:dLbls>
          <c:cat>
            <c:strRef>
              <c:f>Sheet1!$B$1:$L$1</c:f>
              <c:strCache>
                <c:ptCount val="11"/>
                <c:pt idx="0">
                  <c:v>1973*</c:v>
                </c:pt>
                <c:pt idx="1">
                  <c:v>1978*</c:v>
                </c:pt>
                <c:pt idx="2">
                  <c:v>1982*</c:v>
                </c:pt>
                <c:pt idx="3">
                  <c:v>1986*</c:v>
                </c:pt>
                <c:pt idx="4">
                  <c:v>1990*</c:v>
                </c:pt>
                <c:pt idx="5">
                  <c:v>1992*</c:v>
                </c:pt>
                <c:pt idx="6">
                  <c:v>1994*</c:v>
                </c:pt>
                <c:pt idx="7">
                  <c:v>1996*</c:v>
                </c:pt>
                <c:pt idx="8">
                  <c:v>1999*</c:v>
                </c:pt>
                <c:pt idx="9">
                  <c:v>2004</c:v>
                </c:pt>
                <c:pt idx="10">
                  <c:v>2008</c:v>
                </c:pt>
              </c:strCache>
            </c:strRef>
          </c:cat>
          <c:val>
            <c:numRef>
              <c:f>Sheet1!$B$2:$L$2</c:f>
              <c:numCache>
                <c:formatCode>General</c:formatCode>
                <c:ptCount val="11"/>
                <c:pt idx="0">
                  <c:v>190</c:v>
                </c:pt>
                <c:pt idx="1">
                  <c:v>192</c:v>
                </c:pt>
                <c:pt idx="2">
                  <c:v>195</c:v>
                </c:pt>
                <c:pt idx="3">
                  <c:v>202</c:v>
                </c:pt>
                <c:pt idx="4">
                  <c:v>208</c:v>
                </c:pt>
                <c:pt idx="5">
                  <c:v>208</c:v>
                </c:pt>
                <c:pt idx="6">
                  <c:v>212</c:v>
                </c:pt>
                <c:pt idx="7">
                  <c:v>212</c:v>
                </c:pt>
                <c:pt idx="8">
                  <c:v>211</c:v>
                </c:pt>
                <c:pt idx="9">
                  <c:v>221</c:v>
                </c:pt>
                <c:pt idx="10">
                  <c:v>224</c:v>
                </c:pt>
              </c:numCache>
            </c:numRef>
          </c:val>
        </c:ser>
        <c:ser>
          <c:idx val="1"/>
          <c:order val="1"/>
          <c:tx>
            <c:strRef>
              <c:f>Sheet1!$A$3</c:f>
              <c:strCache>
                <c:ptCount val="1"/>
                <c:pt idx="0">
                  <c:v>Latino</c:v>
                </c:pt>
              </c:strCache>
            </c:strRef>
          </c:tx>
          <c:spPr>
            <a:ln w="57150">
              <a:solidFill>
                <a:srgbClr val="FBB040"/>
              </a:solidFill>
            </a:ln>
          </c:spPr>
          <c:marker>
            <c:symbol val="triangle"/>
            <c:size val="6"/>
            <c:spPr>
              <a:solidFill>
                <a:srgbClr val="FBB040"/>
              </a:solidFill>
              <a:ln w="57150">
                <a:solidFill>
                  <a:srgbClr val="FBB040"/>
                </a:solidFill>
              </a:ln>
            </c:spPr>
          </c:marker>
          <c:dLbls>
            <c:delete val="1"/>
          </c:dLbls>
          <c:cat>
            <c:strRef>
              <c:f>Sheet1!$B$1:$L$1</c:f>
              <c:strCache>
                <c:ptCount val="11"/>
                <c:pt idx="0">
                  <c:v>1973*</c:v>
                </c:pt>
                <c:pt idx="1">
                  <c:v>1978*</c:v>
                </c:pt>
                <c:pt idx="2">
                  <c:v>1982*</c:v>
                </c:pt>
                <c:pt idx="3">
                  <c:v>1986*</c:v>
                </c:pt>
                <c:pt idx="4">
                  <c:v>1990*</c:v>
                </c:pt>
                <c:pt idx="5">
                  <c:v>1992*</c:v>
                </c:pt>
                <c:pt idx="6">
                  <c:v>1994*</c:v>
                </c:pt>
                <c:pt idx="7">
                  <c:v>1996*</c:v>
                </c:pt>
                <c:pt idx="8">
                  <c:v>1999*</c:v>
                </c:pt>
                <c:pt idx="9">
                  <c:v>2004</c:v>
                </c:pt>
                <c:pt idx="10">
                  <c:v>2008</c:v>
                </c:pt>
              </c:strCache>
            </c:strRef>
          </c:cat>
          <c:val>
            <c:numRef>
              <c:f>Sheet1!$B$3:$L$3</c:f>
              <c:numCache>
                <c:formatCode>General</c:formatCode>
                <c:ptCount val="11"/>
                <c:pt idx="0">
                  <c:v>202</c:v>
                </c:pt>
                <c:pt idx="1">
                  <c:v>203</c:v>
                </c:pt>
                <c:pt idx="2">
                  <c:v>204</c:v>
                </c:pt>
                <c:pt idx="3">
                  <c:v>205</c:v>
                </c:pt>
                <c:pt idx="4">
                  <c:v>214</c:v>
                </c:pt>
                <c:pt idx="5">
                  <c:v>212</c:v>
                </c:pt>
                <c:pt idx="6">
                  <c:v>210</c:v>
                </c:pt>
                <c:pt idx="7">
                  <c:v>215</c:v>
                </c:pt>
                <c:pt idx="8">
                  <c:v>213</c:v>
                </c:pt>
                <c:pt idx="9">
                  <c:v>229</c:v>
                </c:pt>
                <c:pt idx="10">
                  <c:v>234</c:v>
                </c:pt>
              </c:numCache>
            </c:numRef>
          </c:val>
        </c:ser>
        <c:ser>
          <c:idx val="2"/>
          <c:order val="2"/>
          <c:tx>
            <c:strRef>
              <c:f>Sheet1!$A$4</c:f>
              <c:strCache>
                <c:ptCount val="1"/>
                <c:pt idx="0">
                  <c:v>White</c:v>
                </c:pt>
              </c:strCache>
            </c:strRef>
          </c:tx>
          <c:spPr>
            <a:ln w="57150">
              <a:solidFill>
                <a:srgbClr val="67BAC1"/>
              </a:solidFill>
            </a:ln>
          </c:spPr>
          <c:marker>
            <c:symbol val="x"/>
            <c:size val="8"/>
            <c:spPr>
              <a:ln w="57150">
                <a:solidFill>
                  <a:srgbClr val="67BAC1"/>
                </a:solidFill>
              </a:ln>
            </c:spPr>
          </c:marker>
          <c:dLbls>
            <c:delete val="1"/>
          </c:dLbls>
          <c:cat>
            <c:strRef>
              <c:f>Sheet1!$B$1:$L$1</c:f>
              <c:strCache>
                <c:ptCount val="11"/>
                <c:pt idx="0">
                  <c:v>1973*</c:v>
                </c:pt>
                <c:pt idx="1">
                  <c:v>1978*</c:v>
                </c:pt>
                <c:pt idx="2">
                  <c:v>1982*</c:v>
                </c:pt>
                <c:pt idx="3">
                  <c:v>1986*</c:v>
                </c:pt>
                <c:pt idx="4">
                  <c:v>1990*</c:v>
                </c:pt>
                <c:pt idx="5">
                  <c:v>1992*</c:v>
                </c:pt>
                <c:pt idx="6">
                  <c:v>1994*</c:v>
                </c:pt>
                <c:pt idx="7">
                  <c:v>1996*</c:v>
                </c:pt>
                <c:pt idx="8">
                  <c:v>1999*</c:v>
                </c:pt>
                <c:pt idx="9">
                  <c:v>2004</c:v>
                </c:pt>
                <c:pt idx="10">
                  <c:v>2008</c:v>
                </c:pt>
              </c:strCache>
            </c:strRef>
          </c:cat>
          <c:val>
            <c:numRef>
              <c:f>Sheet1!$B$4:$L$4</c:f>
              <c:numCache>
                <c:formatCode>General</c:formatCode>
                <c:ptCount val="11"/>
                <c:pt idx="0">
                  <c:v>225</c:v>
                </c:pt>
                <c:pt idx="1">
                  <c:v>224</c:v>
                </c:pt>
                <c:pt idx="2">
                  <c:v>224</c:v>
                </c:pt>
                <c:pt idx="3">
                  <c:v>227</c:v>
                </c:pt>
                <c:pt idx="4">
                  <c:v>235</c:v>
                </c:pt>
                <c:pt idx="5">
                  <c:v>235</c:v>
                </c:pt>
                <c:pt idx="6">
                  <c:v>237</c:v>
                </c:pt>
                <c:pt idx="7">
                  <c:v>237</c:v>
                </c:pt>
                <c:pt idx="8">
                  <c:v>239</c:v>
                </c:pt>
                <c:pt idx="9">
                  <c:v>245</c:v>
                </c:pt>
                <c:pt idx="10">
                  <c:v>250</c:v>
                </c:pt>
              </c:numCache>
            </c:numRef>
          </c:val>
        </c:ser>
        <c:dLbls>
          <c:showVal val="1"/>
        </c:dLbls>
        <c:marker val="1"/>
        <c:axId val="98617216"/>
        <c:axId val="111087616"/>
      </c:lineChart>
      <c:catAx>
        <c:axId val="98617216"/>
        <c:scaling>
          <c:orientation val="minMax"/>
        </c:scaling>
        <c:axPos val="b"/>
        <c:numFmt formatCode="General" sourceLinked="1"/>
        <c:majorTickMark val="none"/>
        <c:tickLblPos val="nextTo"/>
        <c:spPr>
          <a:ln w="31731">
            <a:solidFill>
              <a:sysClr val="windowText" lastClr="000000">
                <a:lumMod val="65000"/>
                <a:lumOff val="35000"/>
              </a:sysClr>
            </a:solidFill>
          </a:ln>
        </c:spPr>
        <c:txPr>
          <a:bodyPr/>
          <a:lstStyle/>
          <a:p>
            <a:pPr>
              <a:defRPr sz="1399" baseline="0">
                <a:latin typeface="+mn-lt"/>
              </a:defRPr>
            </a:pPr>
            <a:endParaRPr lang="en-US"/>
          </a:p>
        </c:txPr>
        <c:crossAx val="111087616"/>
        <c:crosses val="autoZero"/>
        <c:auto val="1"/>
        <c:lblAlgn val="ctr"/>
        <c:lblOffset val="100"/>
      </c:catAx>
      <c:valAx>
        <c:axId val="111087616"/>
        <c:scaling>
          <c:orientation val="minMax"/>
          <c:max val="250"/>
          <c:min val="150"/>
        </c:scaling>
        <c:axPos val="l"/>
        <c:majorGridlines>
          <c:spPr>
            <a:ln>
              <a:solidFill>
                <a:sysClr val="windowText" lastClr="000000">
                  <a:lumMod val="65000"/>
                  <a:lumOff val="35000"/>
                </a:sysClr>
              </a:solidFill>
            </a:ln>
          </c:spPr>
        </c:majorGridlines>
        <c:title>
          <c:tx>
            <c:rich>
              <a:bodyPr/>
              <a:lstStyle/>
              <a:p>
                <a:pPr>
                  <a:defRPr sz="1395" b="0" i="0" u="none" strike="noStrike" baseline="0">
                    <a:solidFill>
                      <a:srgbClr val="000000"/>
                    </a:solidFill>
                    <a:latin typeface="Calibri"/>
                    <a:ea typeface="Calibri"/>
                    <a:cs typeface="Calibri"/>
                  </a:defRPr>
                </a:pPr>
                <a:r>
                  <a:rPr lang="en-US" dirty="0" smtClean="0"/>
                  <a:t>Average Scale Score</a:t>
                </a:r>
                <a:endParaRPr lang="en-US" dirty="0"/>
              </a:p>
            </c:rich>
          </c:tx>
          <c:layout/>
        </c:title>
        <c:numFmt formatCode="General" sourceLinked="1"/>
        <c:majorTickMark val="none"/>
        <c:tickLblPos val="nextTo"/>
        <c:spPr>
          <a:ln>
            <a:noFill/>
          </a:ln>
        </c:spPr>
        <c:txPr>
          <a:bodyPr/>
          <a:lstStyle/>
          <a:p>
            <a:pPr>
              <a:defRPr sz="1199">
                <a:latin typeface="+mn-lt"/>
              </a:defRPr>
            </a:pPr>
            <a:endParaRPr lang="en-US"/>
          </a:p>
        </c:txPr>
        <c:crossAx val="98617216"/>
        <c:crosses val="autoZero"/>
        <c:crossBetween val="between"/>
      </c:valAx>
    </c:plotArea>
    <c:legend>
      <c:legendPos val="tr"/>
      <c:layout>
        <c:manualLayout>
          <c:xMode val="edge"/>
          <c:yMode val="edge"/>
          <c:x val="0.53801377952755858"/>
          <c:y val="0.7872670971465221"/>
          <c:w val="0.44617506561679793"/>
          <c:h val="7.3512454483530984E-2"/>
        </c:manualLayout>
      </c:layout>
      <c:overlay val="1"/>
      <c:spPr>
        <a:solidFill>
          <a:schemeClr val="bg1"/>
        </a:solidFill>
        <a:ln>
          <a:solidFill>
            <a:sysClr val="windowText" lastClr="000000">
              <a:lumMod val="65000"/>
              <a:lumOff val="35000"/>
            </a:sysClr>
          </a:solidFill>
        </a:ln>
      </c:spPr>
      <c:txPr>
        <a:bodyPr/>
        <a:lstStyle/>
        <a:p>
          <a:pPr>
            <a:defRPr sz="1400">
              <a:latin typeface="+mn-lt"/>
            </a:defRPr>
          </a:pPr>
          <a:endParaRPr lang="en-US"/>
        </a:p>
      </c:txPr>
    </c:legend>
    <c:plotVisOnly val="1"/>
    <c:dispBlanksAs val="gap"/>
  </c:chart>
  <c:txPr>
    <a:bodyPr/>
    <a:lstStyle/>
    <a:p>
      <a:pPr>
        <a:defRPr sz="1799"/>
      </a:pPr>
      <a:endParaRPr lang="en-US"/>
    </a:p>
  </c:txPr>
  <c:externalData r:id="rId2"/>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6625310173697291"/>
          <c:y val="7.10900473933649E-2"/>
          <c:w val="0.82133995037220842"/>
          <c:h val="0.5876777251184836"/>
        </c:manualLayout>
      </c:layout>
      <c:lineChart>
        <c:grouping val="standard"/>
        <c:ser>
          <c:idx val="0"/>
          <c:order val="0"/>
          <c:tx>
            <c:strRef>
              <c:f>Sheet1!$A$2</c:f>
              <c:strCache>
                <c:ptCount val="1"/>
                <c:pt idx="0">
                  <c:v>White 13 Year-Olds</c:v>
                </c:pt>
              </c:strCache>
            </c:strRef>
          </c:tx>
          <c:cat>
            <c:numRef>
              <c:f>Sheet1!$B$1:$E$1</c:f>
              <c:numCache>
                <c:formatCode>General</c:formatCode>
                <c:ptCount val="4"/>
                <c:pt idx="0">
                  <c:v>200</c:v>
                </c:pt>
                <c:pt idx="1">
                  <c:v>250</c:v>
                </c:pt>
                <c:pt idx="2">
                  <c:v>300</c:v>
                </c:pt>
                <c:pt idx="3">
                  <c:v>350</c:v>
                </c:pt>
              </c:numCache>
            </c:numRef>
          </c:cat>
          <c:val>
            <c:numRef>
              <c:f>Sheet1!$B$2:$E$2</c:f>
              <c:numCache>
                <c:formatCode>0%</c:formatCode>
                <c:ptCount val="4"/>
                <c:pt idx="0">
                  <c:v>9.0000000000000024E-2</c:v>
                </c:pt>
                <c:pt idx="1">
                  <c:v>0.55000000000000004</c:v>
                </c:pt>
                <c:pt idx="2">
                  <c:v>0.34</c:v>
                </c:pt>
                <c:pt idx="3">
                  <c:v>2.0000000000000011E-2</c:v>
                </c:pt>
              </c:numCache>
            </c:numRef>
          </c:val>
        </c:ser>
        <c:ser>
          <c:idx val="1"/>
          <c:order val="1"/>
          <c:tx>
            <c:strRef>
              <c:f>Sheet1!$A$3</c:f>
              <c:strCache>
                <c:ptCount val="1"/>
                <c:pt idx="0">
                  <c:v>African American 17 Year-Olds</c:v>
                </c:pt>
              </c:strCache>
            </c:strRef>
          </c:tx>
          <c:cat>
            <c:numRef>
              <c:f>Sheet1!$B$1:$E$1</c:f>
              <c:numCache>
                <c:formatCode>General</c:formatCode>
                <c:ptCount val="4"/>
                <c:pt idx="0">
                  <c:v>200</c:v>
                </c:pt>
                <c:pt idx="1">
                  <c:v>250</c:v>
                </c:pt>
                <c:pt idx="2">
                  <c:v>300</c:v>
                </c:pt>
                <c:pt idx="3">
                  <c:v>350</c:v>
                </c:pt>
              </c:numCache>
            </c:numRef>
          </c:cat>
          <c:val>
            <c:numRef>
              <c:f>Sheet1!$B$3:$E$3</c:f>
              <c:numCache>
                <c:formatCode>0%</c:formatCode>
                <c:ptCount val="4"/>
                <c:pt idx="0">
                  <c:v>8.0000000000000043E-2</c:v>
                </c:pt>
                <c:pt idx="1">
                  <c:v>0.66000000000000414</c:v>
                </c:pt>
                <c:pt idx="2">
                  <c:v>0.25</c:v>
                </c:pt>
                <c:pt idx="3">
                  <c:v>1.0000000000000005E-2</c:v>
                </c:pt>
              </c:numCache>
            </c:numRef>
          </c:val>
        </c:ser>
        <c:ser>
          <c:idx val="2"/>
          <c:order val="2"/>
          <c:tx>
            <c:strRef>
              <c:f>Sheet1!$A$4</c:f>
              <c:strCache>
                <c:ptCount val="1"/>
                <c:pt idx="0">
                  <c:v>Latino 17-Year Olds</c:v>
                </c:pt>
              </c:strCache>
            </c:strRef>
          </c:tx>
          <c:cat>
            <c:numRef>
              <c:f>Sheet1!$B$1:$E$1</c:f>
              <c:numCache>
                <c:formatCode>General</c:formatCode>
                <c:ptCount val="4"/>
                <c:pt idx="0">
                  <c:v>200</c:v>
                </c:pt>
                <c:pt idx="1">
                  <c:v>250</c:v>
                </c:pt>
                <c:pt idx="2">
                  <c:v>300</c:v>
                </c:pt>
                <c:pt idx="3">
                  <c:v>350</c:v>
                </c:pt>
              </c:numCache>
            </c:numRef>
          </c:cat>
          <c:val>
            <c:numRef>
              <c:f>Sheet1!$B$4:$E$4</c:f>
              <c:numCache>
                <c:formatCode>0%</c:formatCode>
                <c:ptCount val="4"/>
                <c:pt idx="0">
                  <c:v>8.0000000000000043E-2</c:v>
                </c:pt>
                <c:pt idx="1">
                  <c:v>0.60000000000000064</c:v>
                </c:pt>
                <c:pt idx="2">
                  <c:v>0.31000000000000161</c:v>
                </c:pt>
                <c:pt idx="3">
                  <c:v>1.0000000000000005E-2</c:v>
                </c:pt>
              </c:numCache>
            </c:numRef>
          </c:val>
        </c:ser>
        <c:marker val="1"/>
        <c:axId val="139137024"/>
        <c:axId val="139138944"/>
      </c:lineChart>
      <c:catAx>
        <c:axId val="139137024"/>
        <c:scaling>
          <c:orientation val="minMax"/>
        </c:scaling>
        <c:axPos val="b"/>
        <c:title>
          <c:tx>
            <c:rich>
              <a:bodyPr/>
              <a:lstStyle/>
              <a:p>
                <a:pPr>
                  <a:defRPr/>
                </a:pPr>
                <a:r>
                  <a:rPr lang="en-US"/>
                  <a:t>Average Scale Score</a:t>
                </a:r>
              </a:p>
            </c:rich>
          </c:tx>
          <c:layout>
            <c:manualLayout>
              <c:xMode val="edge"/>
              <c:yMode val="edge"/>
              <c:x val="0.4441687344913135"/>
              <c:y val="0.79146919431279616"/>
            </c:manualLayout>
          </c:layout>
        </c:title>
        <c:numFmt formatCode="General" sourceLinked="1"/>
        <c:majorTickMark val="none"/>
        <c:tickLblPos val="nextTo"/>
        <c:txPr>
          <a:bodyPr rot="0" vert="horz"/>
          <a:lstStyle/>
          <a:p>
            <a:pPr>
              <a:defRPr/>
            </a:pPr>
            <a:endParaRPr lang="en-US"/>
          </a:p>
        </c:txPr>
        <c:crossAx val="139138944"/>
        <c:crosses val="autoZero"/>
        <c:auto val="1"/>
        <c:lblAlgn val="ctr"/>
        <c:lblOffset val="100"/>
        <c:tickLblSkip val="1"/>
        <c:tickMarkSkip val="1"/>
      </c:catAx>
      <c:valAx>
        <c:axId val="139138944"/>
        <c:scaling>
          <c:orientation val="minMax"/>
          <c:max val="1"/>
        </c:scaling>
        <c:axPos val="l"/>
        <c:title>
          <c:tx>
            <c:rich>
              <a:bodyPr/>
              <a:lstStyle/>
              <a:p>
                <a:pPr>
                  <a:defRPr/>
                </a:pPr>
                <a:r>
                  <a:rPr lang="en-US"/>
                  <a:t>Percent of Students</a:t>
                </a:r>
              </a:p>
            </c:rich>
          </c:tx>
          <c:layout>
            <c:manualLayout>
              <c:xMode val="edge"/>
              <c:yMode val="edge"/>
              <c:x val="1.364764267990074E-2"/>
              <c:y val="0.12085308056872039"/>
            </c:manualLayout>
          </c:layout>
        </c:title>
        <c:numFmt formatCode="0%" sourceLinked="1"/>
        <c:majorTickMark val="none"/>
        <c:tickLblPos val="nextTo"/>
        <c:txPr>
          <a:bodyPr rot="0" vert="horz"/>
          <a:lstStyle/>
          <a:p>
            <a:pPr>
              <a:defRPr/>
            </a:pPr>
            <a:endParaRPr lang="en-US"/>
          </a:p>
        </c:txPr>
        <c:crossAx val="139137024"/>
        <c:crosses val="autoZero"/>
        <c:crossBetween val="between"/>
        <c:majorUnit val="1"/>
      </c:valAx>
    </c:plotArea>
    <c:legend>
      <c:legendPos val="b"/>
      <c:layout>
        <c:manualLayout>
          <c:xMode val="edge"/>
          <c:yMode val="edge"/>
          <c:x val="9.9255583126551267E-3"/>
          <c:y val="0.91469194312796209"/>
          <c:w val="0.97890818858560791"/>
          <c:h val="7.8199052132701424E-2"/>
        </c:manualLayout>
      </c:layout>
    </c:legend>
    <c:plotVisOnly val="1"/>
    <c:dispBlanksAs val="gap"/>
  </c:chart>
  <c:txPr>
    <a:bodyPr/>
    <a:lstStyle/>
    <a:p>
      <a:pPr>
        <a:defRPr sz="1800"/>
      </a:pPr>
      <a:endParaRPr lang="en-US"/>
    </a:p>
  </c:txPr>
  <c:externalData r:id="rId1"/>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6625310173697291"/>
          <c:y val="7.10900473933649E-2"/>
          <c:w val="0.82133995037220842"/>
          <c:h val="0.5876777251184836"/>
        </c:manualLayout>
      </c:layout>
      <c:lineChart>
        <c:grouping val="standard"/>
        <c:ser>
          <c:idx val="0"/>
          <c:order val="0"/>
          <c:tx>
            <c:strRef>
              <c:f>Sheet1!$A$2</c:f>
              <c:strCache>
                <c:ptCount val="1"/>
                <c:pt idx="0">
                  <c:v>White 13 Year-Olds</c:v>
                </c:pt>
              </c:strCache>
            </c:strRef>
          </c:tx>
          <c:cat>
            <c:numRef>
              <c:f>Sheet1!$B$1:$F$1</c:f>
              <c:numCache>
                <c:formatCode>General</c:formatCode>
                <c:ptCount val="5"/>
                <c:pt idx="0">
                  <c:v>150</c:v>
                </c:pt>
                <c:pt idx="1">
                  <c:v>200</c:v>
                </c:pt>
                <c:pt idx="2">
                  <c:v>250</c:v>
                </c:pt>
                <c:pt idx="3">
                  <c:v>300</c:v>
                </c:pt>
                <c:pt idx="4">
                  <c:v>350</c:v>
                </c:pt>
              </c:numCache>
            </c:numRef>
          </c:cat>
          <c:val>
            <c:numRef>
              <c:f>Sheet1!$B$2:$F$2</c:f>
              <c:numCache>
                <c:formatCode>0%</c:formatCode>
                <c:ptCount val="5"/>
                <c:pt idx="0">
                  <c:v>4.0000000000000022E-2</c:v>
                </c:pt>
                <c:pt idx="1">
                  <c:v>0.27</c:v>
                </c:pt>
                <c:pt idx="2">
                  <c:v>0.53</c:v>
                </c:pt>
                <c:pt idx="3">
                  <c:v>0.16</c:v>
                </c:pt>
                <c:pt idx="4">
                  <c:v>1.0000000000000005E-2</c:v>
                </c:pt>
              </c:numCache>
            </c:numRef>
          </c:val>
        </c:ser>
        <c:ser>
          <c:idx val="1"/>
          <c:order val="1"/>
          <c:tx>
            <c:strRef>
              <c:f>Sheet1!$A$3</c:f>
              <c:strCache>
                <c:ptCount val="1"/>
                <c:pt idx="0">
                  <c:v>African American 17 Year-Olds</c:v>
                </c:pt>
              </c:strCache>
            </c:strRef>
          </c:tx>
          <c:cat>
            <c:numRef>
              <c:f>Sheet1!$B$1:$F$1</c:f>
              <c:numCache>
                <c:formatCode>General</c:formatCode>
                <c:ptCount val="5"/>
                <c:pt idx="0">
                  <c:v>150</c:v>
                </c:pt>
                <c:pt idx="1">
                  <c:v>200</c:v>
                </c:pt>
                <c:pt idx="2">
                  <c:v>250</c:v>
                </c:pt>
                <c:pt idx="3">
                  <c:v>300</c:v>
                </c:pt>
                <c:pt idx="4">
                  <c:v>350</c:v>
                </c:pt>
              </c:numCache>
            </c:numRef>
          </c:cat>
          <c:val>
            <c:numRef>
              <c:f>Sheet1!$B$3:$F$3</c:f>
              <c:numCache>
                <c:formatCode>0%</c:formatCode>
                <c:ptCount val="5"/>
                <c:pt idx="0">
                  <c:v>6.0000000000000032E-2</c:v>
                </c:pt>
                <c:pt idx="1">
                  <c:v>0.27</c:v>
                </c:pt>
                <c:pt idx="2">
                  <c:v>0.5</c:v>
                </c:pt>
                <c:pt idx="3">
                  <c:v>0.16</c:v>
                </c:pt>
                <c:pt idx="4">
                  <c:v>1.0000000000000005E-2</c:v>
                </c:pt>
              </c:numCache>
            </c:numRef>
          </c:val>
        </c:ser>
        <c:ser>
          <c:idx val="2"/>
          <c:order val="2"/>
          <c:tx>
            <c:strRef>
              <c:f>Sheet1!$A$4</c:f>
              <c:strCache>
                <c:ptCount val="1"/>
                <c:pt idx="0">
                  <c:v>Latino 17 Year-Olds</c:v>
                </c:pt>
              </c:strCache>
            </c:strRef>
          </c:tx>
          <c:cat>
            <c:numRef>
              <c:f>Sheet1!$B$1:$F$1</c:f>
              <c:numCache>
                <c:formatCode>General</c:formatCode>
                <c:ptCount val="5"/>
                <c:pt idx="0">
                  <c:v>150</c:v>
                </c:pt>
                <c:pt idx="1">
                  <c:v>200</c:v>
                </c:pt>
                <c:pt idx="2">
                  <c:v>250</c:v>
                </c:pt>
                <c:pt idx="3">
                  <c:v>300</c:v>
                </c:pt>
                <c:pt idx="4">
                  <c:v>350</c:v>
                </c:pt>
              </c:numCache>
            </c:numRef>
          </c:cat>
          <c:val>
            <c:numRef>
              <c:f>Sheet1!$B$4:$F$4</c:f>
              <c:numCache>
                <c:formatCode>0%</c:formatCode>
                <c:ptCount val="5"/>
                <c:pt idx="0">
                  <c:v>8.0000000000000043E-2</c:v>
                </c:pt>
                <c:pt idx="1">
                  <c:v>0.27</c:v>
                </c:pt>
                <c:pt idx="2">
                  <c:v>0.45</c:v>
                </c:pt>
                <c:pt idx="3">
                  <c:v>0.18000000000000024</c:v>
                </c:pt>
                <c:pt idx="4">
                  <c:v>2.0000000000000011E-2</c:v>
                </c:pt>
              </c:numCache>
            </c:numRef>
          </c:val>
        </c:ser>
        <c:marker val="1"/>
        <c:axId val="148465152"/>
        <c:axId val="148516864"/>
      </c:lineChart>
      <c:catAx>
        <c:axId val="148465152"/>
        <c:scaling>
          <c:orientation val="minMax"/>
        </c:scaling>
        <c:axPos val="b"/>
        <c:title>
          <c:tx>
            <c:rich>
              <a:bodyPr/>
              <a:lstStyle/>
              <a:p>
                <a:pPr>
                  <a:defRPr/>
                </a:pPr>
                <a:r>
                  <a:rPr lang="en-US"/>
                  <a:t>Average Scale Score</a:t>
                </a:r>
              </a:p>
            </c:rich>
          </c:tx>
          <c:layout>
            <c:manualLayout>
              <c:xMode val="edge"/>
              <c:yMode val="edge"/>
              <c:x val="0.4441687344913135"/>
              <c:y val="0.79146919431279616"/>
            </c:manualLayout>
          </c:layout>
        </c:title>
        <c:numFmt formatCode="General" sourceLinked="1"/>
        <c:majorTickMark val="none"/>
        <c:tickLblPos val="nextTo"/>
        <c:txPr>
          <a:bodyPr rot="0" vert="horz"/>
          <a:lstStyle/>
          <a:p>
            <a:pPr>
              <a:defRPr/>
            </a:pPr>
            <a:endParaRPr lang="en-US"/>
          </a:p>
        </c:txPr>
        <c:crossAx val="148516864"/>
        <c:crosses val="autoZero"/>
        <c:auto val="1"/>
        <c:lblAlgn val="ctr"/>
        <c:lblOffset val="100"/>
        <c:tickLblSkip val="1"/>
        <c:tickMarkSkip val="1"/>
      </c:catAx>
      <c:valAx>
        <c:axId val="148516864"/>
        <c:scaling>
          <c:orientation val="minMax"/>
          <c:max val="1"/>
        </c:scaling>
        <c:axPos val="l"/>
        <c:title>
          <c:tx>
            <c:rich>
              <a:bodyPr/>
              <a:lstStyle/>
              <a:p>
                <a:pPr>
                  <a:defRPr/>
                </a:pPr>
                <a:r>
                  <a:rPr lang="en-US"/>
                  <a:t>Percent of Students</a:t>
                </a:r>
              </a:p>
            </c:rich>
          </c:tx>
          <c:layout>
            <c:manualLayout>
              <c:xMode val="edge"/>
              <c:yMode val="edge"/>
              <c:x val="1.364764267990074E-2"/>
              <c:y val="0.12085308056872039"/>
            </c:manualLayout>
          </c:layout>
        </c:title>
        <c:numFmt formatCode="0%" sourceLinked="1"/>
        <c:majorTickMark val="none"/>
        <c:tickLblPos val="nextTo"/>
        <c:txPr>
          <a:bodyPr rot="0" vert="horz"/>
          <a:lstStyle/>
          <a:p>
            <a:pPr>
              <a:defRPr/>
            </a:pPr>
            <a:endParaRPr lang="en-US"/>
          </a:p>
        </c:txPr>
        <c:crossAx val="148465152"/>
        <c:crosses val="autoZero"/>
        <c:crossBetween val="between"/>
        <c:majorUnit val="1"/>
      </c:valAx>
    </c:plotArea>
    <c:legend>
      <c:legendPos val="b"/>
      <c:layout>
        <c:manualLayout>
          <c:xMode val="edge"/>
          <c:yMode val="edge"/>
          <c:x val="9.9255583126551267E-3"/>
          <c:y val="0.91469194312796209"/>
          <c:w val="0.97890818858560791"/>
          <c:h val="7.8199052132701424E-2"/>
        </c:manualLayout>
      </c:layout>
    </c:legend>
    <c:plotVisOnly val="1"/>
    <c:dispBlanksAs val="gap"/>
  </c:chart>
  <c:txPr>
    <a:bodyPr/>
    <a:lstStyle/>
    <a:p>
      <a:pPr>
        <a:defRPr sz="1800"/>
      </a:pPr>
      <a:endParaRPr lang="en-US"/>
    </a:p>
  </c:txPr>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Level</a:t>
            </a:r>
            <a:r>
              <a:rPr lang="en-US" baseline="0" dirty="0" smtClean="0"/>
              <a:t> IV</a:t>
            </a:r>
            <a:endParaRPr lang="en-US" dirty="0"/>
          </a:p>
        </c:rich>
      </c:tx>
      <c:layout/>
      <c:overlay val="1"/>
    </c:title>
    <c:view3D>
      <c:perspective val="30"/>
    </c:view3D>
    <c:plotArea>
      <c:layout/>
      <c:bar3DChart>
        <c:barDir val="col"/>
        <c:grouping val="clustered"/>
        <c:ser>
          <c:idx val="0"/>
          <c:order val="0"/>
          <c:tx>
            <c:strRef>
              <c:f>Sheet1!$B$1</c:f>
              <c:strCache>
                <c:ptCount val="1"/>
                <c:pt idx="0">
                  <c:v>% Level IV</c:v>
                </c:pt>
              </c:strCache>
            </c:strRef>
          </c:tx>
          <c:cat>
            <c:strRef>
              <c:f>Sheet1!$A$2:$A$5</c:f>
              <c:strCache>
                <c:ptCount val="3"/>
                <c:pt idx="0">
                  <c:v>School</c:v>
                </c:pt>
                <c:pt idx="1">
                  <c:v>District--White Students</c:v>
                </c:pt>
                <c:pt idx="2">
                  <c:v>State--White Students</c:v>
                </c:pt>
              </c:strCache>
            </c:strRef>
          </c:cat>
          <c:val>
            <c:numRef>
              <c:f>Sheet1!$B$2:$B$5</c:f>
              <c:numCache>
                <c:formatCode>General</c:formatCode>
                <c:ptCount val="4"/>
                <c:pt idx="0">
                  <c:v>96.5</c:v>
                </c:pt>
                <c:pt idx="1">
                  <c:v>59.1</c:v>
                </c:pt>
                <c:pt idx="2">
                  <c:v>53.2</c:v>
                </c:pt>
              </c:numCache>
            </c:numRef>
          </c:val>
        </c:ser>
        <c:ser>
          <c:idx val="1"/>
          <c:order val="1"/>
          <c:tx>
            <c:strRef>
              <c:f>Sheet1!$C$1</c:f>
              <c:strCache>
                <c:ptCount val="1"/>
                <c:pt idx="0">
                  <c:v>Column1</c:v>
                </c:pt>
              </c:strCache>
            </c:strRef>
          </c:tx>
          <c:cat>
            <c:strRef>
              <c:f>Sheet1!$A$2:$A$5</c:f>
              <c:strCache>
                <c:ptCount val="3"/>
                <c:pt idx="0">
                  <c:v>School</c:v>
                </c:pt>
                <c:pt idx="1">
                  <c:v>District--White Students</c:v>
                </c:pt>
                <c:pt idx="2">
                  <c:v>State--White Students</c:v>
                </c:pt>
              </c:strCache>
            </c:strRef>
          </c:cat>
          <c:val>
            <c:numRef>
              <c:f>Sheet1!$C$2:$C$5</c:f>
              <c:numCache>
                <c:formatCode>General</c:formatCode>
                <c:ptCount val="4"/>
              </c:numCache>
            </c:numRef>
          </c:val>
        </c:ser>
        <c:ser>
          <c:idx val="2"/>
          <c:order val="2"/>
          <c:tx>
            <c:strRef>
              <c:f>Sheet1!$D$1</c:f>
              <c:strCache>
                <c:ptCount val="1"/>
                <c:pt idx="0">
                  <c:v>Column2</c:v>
                </c:pt>
              </c:strCache>
            </c:strRef>
          </c:tx>
          <c:cat>
            <c:strRef>
              <c:f>Sheet1!$A$2:$A$5</c:f>
              <c:strCache>
                <c:ptCount val="3"/>
                <c:pt idx="0">
                  <c:v>School</c:v>
                </c:pt>
                <c:pt idx="1">
                  <c:v>District--White Students</c:v>
                </c:pt>
                <c:pt idx="2">
                  <c:v>State--White Students</c:v>
                </c:pt>
              </c:strCache>
            </c:strRef>
          </c:cat>
          <c:val>
            <c:numRef>
              <c:f>Sheet1!$D$2:$D$5</c:f>
              <c:numCache>
                <c:formatCode>General</c:formatCode>
                <c:ptCount val="4"/>
              </c:numCache>
            </c:numRef>
          </c:val>
        </c:ser>
        <c:dLbls>
          <c:showVal val="1"/>
        </c:dLbls>
        <c:shape val="cylinder"/>
        <c:axId val="149402368"/>
        <c:axId val="149403904"/>
        <c:axId val="0"/>
      </c:bar3DChart>
      <c:catAx>
        <c:axId val="149402368"/>
        <c:scaling>
          <c:orientation val="minMax"/>
        </c:scaling>
        <c:axPos val="b"/>
        <c:majorTickMark val="none"/>
        <c:tickLblPos val="nextTo"/>
        <c:crossAx val="149403904"/>
        <c:crosses val="autoZero"/>
        <c:auto val="1"/>
        <c:lblAlgn val="ctr"/>
        <c:lblOffset val="100"/>
      </c:catAx>
      <c:valAx>
        <c:axId val="149403904"/>
        <c:scaling>
          <c:orientation val="minMax"/>
        </c:scaling>
        <c:axPos val="l"/>
        <c:majorGridlines/>
        <c:numFmt formatCode="General" sourceLinked="1"/>
        <c:majorTickMark val="none"/>
        <c:tickLblPos val="nextTo"/>
        <c:crossAx val="149402368"/>
        <c:crosses val="autoZero"/>
        <c:crossBetween val="between"/>
      </c:valAx>
    </c:plotArea>
    <c:plotVisOnly val="1"/>
  </c:chart>
  <c:txPr>
    <a:bodyPr/>
    <a:lstStyle/>
    <a:p>
      <a:pPr>
        <a:defRPr sz="1800"/>
      </a:pPr>
      <a:endParaRPr lang="en-US"/>
    </a:p>
  </c:txPr>
  <c:externalData r:id="rId1"/>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Level</a:t>
            </a:r>
            <a:r>
              <a:rPr lang="en-US" baseline="0" dirty="0" smtClean="0"/>
              <a:t> IV</a:t>
            </a:r>
            <a:endParaRPr lang="en-US" dirty="0"/>
          </a:p>
        </c:rich>
      </c:tx>
      <c:layout/>
      <c:overlay val="1"/>
    </c:title>
    <c:view3D>
      <c:perspective val="30"/>
    </c:view3D>
    <c:plotArea>
      <c:layout/>
      <c:bar3DChart>
        <c:barDir val="col"/>
        <c:grouping val="clustered"/>
        <c:ser>
          <c:idx val="0"/>
          <c:order val="0"/>
          <c:tx>
            <c:strRef>
              <c:f>Sheet1!$B$1</c:f>
              <c:strCache>
                <c:ptCount val="1"/>
                <c:pt idx="0">
                  <c:v>% Level IV</c:v>
                </c:pt>
              </c:strCache>
            </c:strRef>
          </c:tx>
          <c:cat>
            <c:strRef>
              <c:f>Sheet1!$A$2:$A$5</c:f>
              <c:strCache>
                <c:ptCount val="3"/>
                <c:pt idx="0">
                  <c:v>School</c:v>
                </c:pt>
                <c:pt idx="1">
                  <c:v>District--White Students</c:v>
                </c:pt>
                <c:pt idx="2">
                  <c:v>State--White Students</c:v>
                </c:pt>
              </c:strCache>
            </c:strRef>
          </c:cat>
          <c:val>
            <c:numRef>
              <c:f>Sheet1!$B$2:$B$5</c:f>
              <c:numCache>
                <c:formatCode>General</c:formatCode>
                <c:ptCount val="4"/>
                <c:pt idx="0">
                  <c:v>61.4</c:v>
                </c:pt>
                <c:pt idx="1">
                  <c:v>53.5</c:v>
                </c:pt>
                <c:pt idx="2">
                  <c:v>54.7</c:v>
                </c:pt>
              </c:numCache>
            </c:numRef>
          </c:val>
        </c:ser>
        <c:ser>
          <c:idx val="1"/>
          <c:order val="1"/>
          <c:tx>
            <c:strRef>
              <c:f>Sheet1!$C$1</c:f>
              <c:strCache>
                <c:ptCount val="1"/>
                <c:pt idx="0">
                  <c:v>Column1</c:v>
                </c:pt>
              </c:strCache>
            </c:strRef>
          </c:tx>
          <c:cat>
            <c:strRef>
              <c:f>Sheet1!$A$2:$A$5</c:f>
              <c:strCache>
                <c:ptCount val="3"/>
                <c:pt idx="0">
                  <c:v>School</c:v>
                </c:pt>
                <c:pt idx="1">
                  <c:v>District--White Students</c:v>
                </c:pt>
                <c:pt idx="2">
                  <c:v>State--White Students</c:v>
                </c:pt>
              </c:strCache>
            </c:strRef>
          </c:cat>
          <c:val>
            <c:numRef>
              <c:f>Sheet1!$C$2:$C$5</c:f>
              <c:numCache>
                <c:formatCode>General</c:formatCode>
                <c:ptCount val="4"/>
              </c:numCache>
            </c:numRef>
          </c:val>
        </c:ser>
        <c:ser>
          <c:idx val="2"/>
          <c:order val="2"/>
          <c:tx>
            <c:strRef>
              <c:f>Sheet1!$D$1</c:f>
              <c:strCache>
                <c:ptCount val="1"/>
                <c:pt idx="0">
                  <c:v>Column2</c:v>
                </c:pt>
              </c:strCache>
            </c:strRef>
          </c:tx>
          <c:cat>
            <c:strRef>
              <c:f>Sheet1!$A$2:$A$5</c:f>
              <c:strCache>
                <c:ptCount val="3"/>
                <c:pt idx="0">
                  <c:v>School</c:v>
                </c:pt>
                <c:pt idx="1">
                  <c:v>District--White Students</c:v>
                </c:pt>
                <c:pt idx="2">
                  <c:v>State--White Students</c:v>
                </c:pt>
              </c:strCache>
            </c:strRef>
          </c:cat>
          <c:val>
            <c:numRef>
              <c:f>Sheet1!$D$2:$D$5</c:f>
              <c:numCache>
                <c:formatCode>General</c:formatCode>
                <c:ptCount val="4"/>
              </c:numCache>
            </c:numRef>
          </c:val>
        </c:ser>
        <c:dLbls>
          <c:showVal val="1"/>
        </c:dLbls>
        <c:shape val="cylinder"/>
        <c:axId val="149197952"/>
        <c:axId val="149199488"/>
        <c:axId val="0"/>
      </c:bar3DChart>
      <c:catAx>
        <c:axId val="149197952"/>
        <c:scaling>
          <c:orientation val="minMax"/>
        </c:scaling>
        <c:axPos val="b"/>
        <c:majorTickMark val="none"/>
        <c:tickLblPos val="nextTo"/>
        <c:crossAx val="149199488"/>
        <c:crosses val="autoZero"/>
        <c:auto val="1"/>
        <c:lblAlgn val="ctr"/>
        <c:lblOffset val="100"/>
      </c:catAx>
      <c:valAx>
        <c:axId val="149199488"/>
        <c:scaling>
          <c:orientation val="minMax"/>
        </c:scaling>
        <c:axPos val="l"/>
        <c:majorGridlines/>
        <c:numFmt formatCode="General" sourceLinked="1"/>
        <c:majorTickMark val="none"/>
        <c:tickLblPos val="nextTo"/>
        <c:crossAx val="149197952"/>
        <c:crosses val="autoZero"/>
        <c:crossBetween val="between"/>
      </c:valAx>
    </c:plotArea>
    <c:plotVisOnly val="1"/>
  </c:chart>
  <c:txPr>
    <a:bodyPr/>
    <a:lstStyle/>
    <a:p>
      <a:pPr>
        <a:defRPr sz="1800"/>
      </a:pPr>
      <a:endParaRPr lang="en-US"/>
    </a:p>
  </c:txPr>
  <c:externalData r:id="rId1"/>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600"/>
            </a:pPr>
            <a:r>
              <a:rPr lang="en-US" sz="1600"/>
              <a:t>African-American Students – Secondary-Level Math</a:t>
            </a:r>
          </a:p>
        </c:rich>
      </c:tx>
      <c:layout/>
    </c:title>
    <c:plotArea>
      <c:layout/>
      <c:barChart>
        <c:barDir val="col"/>
        <c:grouping val="clustered"/>
        <c:ser>
          <c:idx val="0"/>
          <c:order val="0"/>
          <c:tx>
            <c:strRef>
              <c:f>Sheet1!$B$1</c:f>
              <c:strCache>
                <c:ptCount val="1"/>
                <c:pt idx="0">
                  <c:v>Elmont</c:v>
                </c:pt>
              </c:strCache>
            </c:strRef>
          </c:tx>
          <c:spPr>
            <a:solidFill>
              <a:schemeClr val="tx2"/>
            </a:solidFill>
            <a:ln>
              <a:solidFill>
                <a:schemeClr val="tx1"/>
              </a:solidFill>
            </a:ln>
          </c:spPr>
          <c:dLbls>
            <c:txPr>
              <a:bodyPr/>
              <a:lstStyle/>
              <a:p>
                <a:pPr>
                  <a:defRPr sz="1400"/>
                </a:pPr>
                <a:endParaRPr lang="en-US"/>
              </a:p>
            </c:txPr>
            <c:dLblPos val="outEnd"/>
            <c:showVal val="1"/>
          </c:dLbls>
          <c:cat>
            <c:numRef>
              <c:f>Sheet1!$A$2:$A$4</c:f>
              <c:numCache>
                <c:formatCode>General</c:formatCode>
                <c:ptCount val="3"/>
                <c:pt idx="0">
                  <c:v>2005</c:v>
                </c:pt>
                <c:pt idx="1">
                  <c:v>2006</c:v>
                </c:pt>
                <c:pt idx="2">
                  <c:v>2007</c:v>
                </c:pt>
              </c:numCache>
            </c:numRef>
          </c:cat>
          <c:val>
            <c:numRef>
              <c:f>Sheet1!$B$2:$B$4</c:f>
              <c:numCache>
                <c:formatCode>0%</c:formatCode>
                <c:ptCount val="3"/>
                <c:pt idx="0">
                  <c:v>0.85000000000000064</c:v>
                </c:pt>
                <c:pt idx="1">
                  <c:v>0.93</c:v>
                </c:pt>
                <c:pt idx="2">
                  <c:v>0.96000000000000063</c:v>
                </c:pt>
              </c:numCache>
            </c:numRef>
          </c:val>
        </c:ser>
        <c:ser>
          <c:idx val="1"/>
          <c:order val="1"/>
          <c:tx>
            <c:strRef>
              <c:f>Sheet1!$C$1</c:f>
              <c:strCache>
                <c:ptCount val="1"/>
                <c:pt idx="0">
                  <c:v>New York</c:v>
                </c:pt>
              </c:strCache>
            </c:strRef>
          </c:tx>
          <c:spPr>
            <a:solidFill>
              <a:srgbClr val="689CDA"/>
            </a:solidFill>
            <a:ln>
              <a:solidFill>
                <a:schemeClr val="tx1"/>
              </a:solidFill>
            </a:ln>
          </c:spPr>
          <c:dLbls>
            <c:txPr>
              <a:bodyPr/>
              <a:lstStyle/>
              <a:p>
                <a:pPr>
                  <a:defRPr sz="1400"/>
                </a:pPr>
                <a:endParaRPr lang="en-US"/>
              </a:p>
            </c:txPr>
            <c:dLblPos val="outEnd"/>
            <c:showVal val="1"/>
          </c:dLbls>
          <c:cat>
            <c:numRef>
              <c:f>Sheet1!$A$2:$A$4</c:f>
              <c:numCache>
                <c:formatCode>General</c:formatCode>
                <c:ptCount val="3"/>
                <c:pt idx="0">
                  <c:v>2005</c:v>
                </c:pt>
                <c:pt idx="1">
                  <c:v>2006</c:v>
                </c:pt>
                <c:pt idx="2">
                  <c:v>2007</c:v>
                </c:pt>
              </c:numCache>
            </c:numRef>
          </c:cat>
          <c:val>
            <c:numRef>
              <c:f>Sheet1!$C$2:$C$4</c:f>
              <c:numCache>
                <c:formatCode>0%</c:formatCode>
                <c:ptCount val="3"/>
                <c:pt idx="0">
                  <c:v>0.46</c:v>
                </c:pt>
                <c:pt idx="1">
                  <c:v>0.51</c:v>
                </c:pt>
                <c:pt idx="2">
                  <c:v>0.55000000000000004</c:v>
                </c:pt>
              </c:numCache>
            </c:numRef>
          </c:val>
        </c:ser>
        <c:axId val="149664512"/>
        <c:axId val="149666816"/>
      </c:barChart>
      <c:catAx>
        <c:axId val="149664512"/>
        <c:scaling>
          <c:orientation val="minMax"/>
        </c:scaling>
        <c:axPos val="b"/>
        <c:numFmt formatCode="General" sourceLinked="1"/>
        <c:majorTickMark val="none"/>
        <c:tickLblPos val="nextTo"/>
        <c:spPr>
          <a:ln w="31697">
            <a:solidFill>
              <a:schemeClr val="tx1">
                <a:lumMod val="65000"/>
                <a:lumOff val="35000"/>
              </a:schemeClr>
            </a:solidFill>
          </a:ln>
        </c:spPr>
        <c:txPr>
          <a:bodyPr/>
          <a:lstStyle/>
          <a:p>
            <a:pPr>
              <a:defRPr sz="1600" baseline="0">
                <a:latin typeface="+mn-lt"/>
              </a:defRPr>
            </a:pPr>
            <a:endParaRPr lang="en-US"/>
          </a:p>
        </c:txPr>
        <c:crossAx val="149666816"/>
        <c:crosses val="autoZero"/>
        <c:auto val="1"/>
        <c:lblAlgn val="ctr"/>
        <c:lblOffset val="100"/>
      </c:catAx>
      <c:valAx>
        <c:axId val="149666816"/>
        <c:scaling>
          <c:orientation val="minMax"/>
          <c:max val="1"/>
        </c:scaling>
        <c:axPos val="l"/>
        <c:majorGridlines>
          <c:spPr>
            <a:ln>
              <a:solidFill>
                <a:schemeClr val="tx1">
                  <a:lumMod val="65000"/>
                  <a:lumOff val="35000"/>
                </a:schemeClr>
              </a:solidFill>
            </a:ln>
          </c:spPr>
        </c:majorGridlines>
        <c:title>
          <c:tx>
            <c:rich>
              <a:bodyPr/>
              <a:lstStyle/>
              <a:p>
                <a:pPr>
                  <a:defRPr sz="1400" b="0" i="0" u="none" strike="noStrike" baseline="0">
                    <a:solidFill>
                      <a:srgbClr val="000000"/>
                    </a:solidFill>
                    <a:latin typeface="Calibri"/>
                    <a:ea typeface="Calibri"/>
                    <a:cs typeface="Calibri"/>
                  </a:defRPr>
                </a:pPr>
                <a:r>
                  <a:rPr lang="en-US" dirty="0" smtClean="0"/>
                  <a:t>Percentage Meeting</a:t>
                </a:r>
                <a:r>
                  <a:rPr lang="en-US" baseline="0" dirty="0" smtClean="0"/>
                  <a:t> Standards</a:t>
                </a:r>
                <a:endParaRPr lang="en-US" dirty="0"/>
              </a:p>
            </c:rich>
          </c:tx>
          <c:layout/>
        </c:title>
        <c:numFmt formatCode="0%" sourceLinked="1"/>
        <c:majorTickMark val="none"/>
        <c:tickLblPos val="nextTo"/>
        <c:spPr>
          <a:ln>
            <a:noFill/>
          </a:ln>
        </c:spPr>
        <c:txPr>
          <a:bodyPr/>
          <a:lstStyle/>
          <a:p>
            <a:pPr>
              <a:defRPr sz="1197">
                <a:latin typeface="+mn-lt"/>
              </a:defRPr>
            </a:pPr>
            <a:endParaRPr lang="en-US"/>
          </a:p>
        </c:txPr>
        <c:crossAx val="149664512"/>
        <c:crosses val="autoZero"/>
        <c:crossBetween val="between"/>
      </c:valAx>
    </c:plotArea>
    <c:legend>
      <c:legendPos val="r"/>
      <c:layout/>
      <c:spPr>
        <a:solidFill>
          <a:schemeClr val="bg1"/>
        </a:solidFill>
        <a:ln>
          <a:solidFill>
            <a:srgbClr val="919CA3"/>
          </a:solidFill>
        </a:ln>
      </c:spPr>
      <c:txPr>
        <a:bodyPr/>
        <a:lstStyle/>
        <a:p>
          <a:pPr>
            <a:defRPr sz="1398">
              <a:latin typeface="+mn-lt"/>
            </a:defRPr>
          </a:pPr>
          <a:endParaRPr lang="en-US"/>
        </a:p>
      </c:txPr>
    </c:legend>
    <c:plotVisOnly val="1"/>
    <c:dispBlanksAs val="gap"/>
  </c:chart>
  <c:txPr>
    <a:bodyPr/>
    <a:lstStyle/>
    <a:p>
      <a:pPr>
        <a:defRPr sz="1797"/>
      </a:pPr>
      <a:endParaRPr lang="en-US"/>
    </a:p>
  </c:txPr>
  <c:externalData r:id="rId2"/>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800"/>
            </a:pPr>
            <a:r>
              <a:rPr lang="en-US" sz="1800"/>
              <a:t>Class of 2007</a:t>
            </a:r>
          </a:p>
        </c:rich>
      </c:tx>
      <c:layout/>
    </c:title>
    <c:plotArea>
      <c:layout/>
      <c:barChart>
        <c:barDir val="col"/>
        <c:grouping val="clustered"/>
        <c:ser>
          <c:idx val="0"/>
          <c:order val="0"/>
          <c:tx>
            <c:strRef>
              <c:f>Sheet1!$B$1</c:f>
              <c:strCache>
                <c:ptCount val="1"/>
                <c:pt idx="0">
                  <c:v>Elmont</c:v>
                </c:pt>
              </c:strCache>
            </c:strRef>
          </c:tx>
          <c:spPr>
            <a:solidFill>
              <a:schemeClr val="tx2"/>
            </a:solidFill>
            <a:ln>
              <a:solidFill>
                <a:schemeClr val="tx1"/>
              </a:solidFill>
            </a:ln>
          </c:spPr>
          <c:dLbls>
            <c:txPr>
              <a:bodyPr/>
              <a:lstStyle/>
              <a:p>
                <a:pPr>
                  <a:defRPr sz="1400"/>
                </a:pPr>
                <a:endParaRPr lang="en-US"/>
              </a:p>
            </c:txPr>
            <c:dLblPos val="outEnd"/>
            <c:showVal val="1"/>
          </c:dLbls>
          <c:cat>
            <c:strRef>
              <c:f>Sheet1!$A$2:$A$4</c:f>
              <c:strCache>
                <c:ptCount val="3"/>
                <c:pt idx="0">
                  <c:v>African American</c:v>
                </c:pt>
                <c:pt idx="1">
                  <c:v>Latino</c:v>
                </c:pt>
                <c:pt idx="2">
                  <c:v>Low-Income</c:v>
                </c:pt>
              </c:strCache>
            </c:strRef>
          </c:cat>
          <c:val>
            <c:numRef>
              <c:f>Sheet1!$B$2:$B$4</c:f>
              <c:numCache>
                <c:formatCode>0%</c:formatCode>
                <c:ptCount val="3"/>
                <c:pt idx="0">
                  <c:v>0.97000000000000064</c:v>
                </c:pt>
                <c:pt idx="1">
                  <c:v>0.94000000000000061</c:v>
                </c:pt>
                <c:pt idx="2">
                  <c:v>0.93</c:v>
                </c:pt>
              </c:numCache>
            </c:numRef>
          </c:val>
        </c:ser>
        <c:ser>
          <c:idx val="1"/>
          <c:order val="1"/>
          <c:tx>
            <c:strRef>
              <c:f>Sheet1!$C$1</c:f>
              <c:strCache>
                <c:ptCount val="1"/>
                <c:pt idx="0">
                  <c:v>New York</c:v>
                </c:pt>
              </c:strCache>
            </c:strRef>
          </c:tx>
          <c:spPr>
            <a:solidFill>
              <a:srgbClr val="689CDA"/>
            </a:solidFill>
            <a:ln>
              <a:solidFill>
                <a:schemeClr val="tx1"/>
              </a:solidFill>
            </a:ln>
          </c:spPr>
          <c:dLbls>
            <c:txPr>
              <a:bodyPr/>
              <a:lstStyle/>
              <a:p>
                <a:pPr>
                  <a:defRPr sz="1400"/>
                </a:pPr>
                <a:endParaRPr lang="en-US"/>
              </a:p>
            </c:txPr>
            <c:dLblPos val="outEnd"/>
            <c:showVal val="1"/>
          </c:dLbls>
          <c:cat>
            <c:strRef>
              <c:f>Sheet1!$A$2:$A$4</c:f>
              <c:strCache>
                <c:ptCount val="3"/>
                <c:pt idx="0">
                  <c:v>African American</c:v>
                </c:pt>
                <c:pt idx="1">
                  <c:v>Latino</c:v>
                </c:pt>
                <c:pt idx="2">
                  <c:v>Low-Income</c:v>
                </c:pt>
              </c:strCache>
            </c:strRef>
          </c:cat>
          <c:val>
            <c:numRef>
              <c:f>Sheet1!$C$2:$C$4</c:f>
              <c:numCache>
                <c:formatCode>0%</c:formatCode>
                <c:ptCount val="3"/>
                <c:pt idx="0">
                  <c:v>0.55000000000000004</c:v>
                </c:pt>
                <c:pt idx="1">
                  <c:v>0.53</c:v>
                </c:pt>
                <c:pt idx="2">
                  <c:v>0.60000000000000064</c:v>
                </c:pt>
              </c:numCache>
            </c:numRef>
          </c:val>
        </c:ser>
        <c:axId val="151546112"/>
        <c:axId val="151556096"/>
      </c:barChart>
      <c:catAx>
        <c:axId val="151546112"/>
        <c:scaling>
          <c:orientation val="minMax"/>
        </c:scaling>
        <c:axPos val="b"/>
        <c:numFmt formatCode="General" sourceLinked="1"/>
        <c:majorTickMark val="none"/>
        <c:tickLblPos val="nextTo"/>
        <c:spPr>
          <a:ln w="31697">
            <a:solidFill>
              <a:schemeClr val="tx1">
                <a:lumMod val="65000"/>
                <a:lumOff val="35000"/>
              </a:schemeClr>
            </a:solidFill>
          </a:ln>
        </c:spPr>
        <c:txPr>
          <a:bodyPr/>
          <a:lstStyle/>
          <a:p>
            <a:pPr>
              <a:defRPr sz="1600" baseline="0">
                <a:latin typeface="+mn-lt"/>
              </a:defRPr>
            </a:pPr>
            <a:endParaRPr lang="en-US"/>
          </a:p>
        </c:txPr>
        <c:crossAx val="151556096"/>
        <c:crosses val="autoZero"/>
        <c:auto val="1"/>
        <c:lblAlgn val="ctr"/>
        <c:lblOffset val="100"/>
      </c:catAx>
      <c:valAx>
        <c:axId val="151556096"/>
        <c:scaling>
          <c:orientation val="minMax"/>
          <c:max val="1"/>
        </c:scaling>
        <c:axPos val="l"/>
        <c:majorGridlines>
          <c:spPr>
            <a:ln>
              <a:solidFill>
                <a:schemeClr val="tx1">
                  <a:lumMod val="65000"/>
                  <a:lumOff val="35000"/>
                </a:schemeClr>
              </a:solidFill>
            </a:ln>
          </c:spPr>
        </c:majorGridlines>
        <c:title>
          <c:tx>
            <c:rich>
              <a:bodyPr/>
              <a:lstStyle/>
              <a:p>
                <a:pPr>
                  <a:defRPr sz="1400" b="0" i="0" u="none" strike="noStrike" baseline="0">
                    <a:solidFill>
                      <a:srgbClr val="000000"/>
                    </a:solidFill>
                    <a:latin typeface="Calibri"/>
                    <a:ea typeface="Calibri"/>
                    <a:cs typeface="Calibri"/>
                  </a:defRPr>
                </a:pPr>
                <a:r>
                  <a:rPr lang="en-US" dirty="0" smtClean="0"/>
                  <a:t>Graduation Rate</a:t>
                </a:r>
                <a:endParaRPr lang="en-US" dirty="0"/>
              </a:p>
            </c:rich>
          </c:tx>
          <c:layout/>
        </c:title>
        <c:numFmt formatCode="0%" sourceLinked="1"/>
        <c:majorTickMark val="none"/>
        <c:tickLblPos val="nextTo"/>
        <c:spPr>
          <a:ln>
            <a:noFill/>
          </a:ln>
        </c:spPr>
        <c:txPr>
          <a:bodyPr/>
          <a:lstStyle/>
          <a:p>
            <a:pPr>
              <a:defRPr sz="1197">
                <a:latin typeface="+mn-lt"/>
              </a:defRPr>
            </a:pPr>
            <a:endParaRPr lang="en-US"/>
          </a:p>
        </c:txPr>
        <c:crossAx val="151546112"/>
        <c:crosses val="autoZero"/>
        <c:crossBetween val="between"/>
      </c:valAx>
    </c:plotArea>
    <c:legend>
      <c:legendPos val="r"/>
      <c:layout/>
      <c:spPr>
        <a:solidFill>
          <a:schemeClr val="bg1"/>
        </a:solidFill>
        <a:ln>
          <a:solidFill>
            <a:srgbClr val="919CA3"/>
          </a:solidFill>
        </a:ln>
      </c:spPr>
      <c:txPr>
        <a:bodyPr/>
        <a:lstStyle/>
        <a:p>
          <a:pPr>
            <a:defRPr sz="1398">
              <a:latin typeface="+mn-lt"/>
            </a:defRPr>
          </a:pPr>
          <a:endParaRPr lang="en-US"/>
        </a:p>
      </c:txPr>
    </c:legend>
    <c:plotVisOnly val="1"/>
    <c:dispBlanksAs val="gap"/>
  </c:chart>
  <c:txPr>
    <a:bodyPr/>
    <a:lstStyle/>
    <a:p>
      <a:pPr>
        <a:defRPr sz="1797"/>
      </a:pPr>
      <a:endParaRPr lang="en-US"/>
    </a:p>
  </c:txPr>
  <c:externalData r:id="rId2"/>
</c:chartSpace>
</file>

<file path=ppt/charts/chart26.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800">
                <a:latin typeface="+mn-lt"/>
              </a:defRPr>
            </a:pPr>
            <a:r>
              <a:rPr lang="en-US" sz="1800" dirty="0" smtClean="0">
                <a:latin typeface="+mn-lt"/>
              </a:rPr>
              <a:t>Grade 4 – NAEP</a:t>
            </a:r>
            <a:r>
              <a:rPr lang="en-US" sz="1800" baseline="0" dirty="0" smtClean="0">
                <a:latin typeface="+mn-lt"/>
              </a:rPr>
              <a:t> Reading (2007)</a:t>
            </a:r>
            <a:endParaRPr lang="en-US" sz="1800" dirty="0">
              <a:latin typeface="+mn-lt"/>
            </a:endParaRPr>
          </a:p>
        </c:rich>
      </c:tx>
      <c:layout/>
    </c:title>
    <c:plotArea>
      <c:layout>
        <c:manualLayout>
          <c:layoutTarget val="inner"/>
          <c:xMode val="edge"/>
          <c:yMode val="edge"/>
          <c:x val="0.10155196850393701"/>
          <c:y val="0.12015089342960511"/>
          <c:w val="0.88235294117647056"/>
          <c:h val="0.59837299199979554"/>
        </c:manualLayout>
      </c:layout>
      <c:barChart>
        <c:barDir val="col"/>
        <c:grouping val="clustered"/>
        <c:ser>
          <c:idx val="0"/>
          <c:order val="0"/>
          <c:tx>
            <c:strRef>
              <c:f>Sheet1!$A$2</c:f>
              <c:strCache>
                <c:ptCount val="1"/>
              </c:strCache>
            </c:strRef>
          </c:tx>
          <c:spPr>
            <a:solidFill>
              <a:srgbClr val="BF311A"/>
            </a:solidFill>
            <a:ln w="10831">
              <a:solidFill>
                <a:schemeClr val="tx1"/>
              </a:solidFill>
              <a:prstDash val="solid"/>
            </a:ln>
          </c:spPr>
          <c:dPt>
            <c:idx val="4"/>
            <c:spPr>
              <a:solidFill>
                <a:sysClr val="window" lastClr="FFFFFF">
                  <a:lumMod val="75000"/>
                </a:sysClr>
              </a:solidFill>
              <a:ln w="10831">
                <a:solidFill>
                  <a:schemeClr val="tx1"/>
                </a:solidFill>
                <a:prstDash val="solid"/>
              </a:ln>
            </c:spPr>
          </c:dPt>
          <c:cat>
            <c:strRef>
              <c:f>Sheet1!$B$1:$M$1</c:f>
              <c:strCache>
                <c:ptCount val="12"/>
                <c:pt idx="0">
                  <c:v>New York City</c:v>
                </c:pt>
                <c:pt idx="1">
                  <c:v>Houston</c:v>
                </c:pt>
                <c:pt idx="2">
                  <c:v>Boston</c:v>
                </c:pt>
                <c:pt idx="3">
                  <c:v>Charlotte</c:v>
                </c:pt>
                <c:pt idx="4">
                  <c:v>National Public</c:v>
                </c:pt>
                <c:pt idx="5">
                  <c:v>Austin</c:v>
                </c:pt>
                <c:pt idx="6">
                  <c:v>Atlanta</c:v>
                </c:pt>
                <c:pt idx="7">
                  <c:v>San Diego</c:v>
                </c:pt>
                <c:pt idx="8">
                  <c:v>Cleveland</c:v>
                </c:pt>
                <c:pt idx="9">
                  <c:v>Chicago</c:v>
                </c:pt>
                <c:pt idx="10">
                  <c:v>Los Angeles</c:v>
                </c:pt>
                <c:pt idx="11">
                  <c:v>D.C.</c:v>
                </c:pt>
              </c:strCache>
            </c:strRef>
          </c:cat>
          <c:val>
            <c:numRef>
              <c:f>Sheet1!$B$2:$M$2</c:f>
              <c:numCache>
                <c:formatCode>General</c:formatCode>
                <c:ptCount val="12"/>
                <c:pt idx="0">
                  <c:v>205</c:v>
                </c:pt>
                <c:pt idx="1">
                  <c:v>203</c:v>
                </c:pt>
                <c:pt idx="2">
                  <c:v>203</c:v>
                </c:pt>
                <c:pt idx="3">
                  <c:v>202</c:v>
                </c:pt>
                <c:pt idx="4">
                  <c:v>198</c:v>
                </c:pt>
                <c:pt idx="5">
                  <c:v>198</c:v>
                </c:pt>
                <c:pt idx="6">
                  <c:v>197</c:v>
                </c:pt>
                <c:pt idx="7">
                  <c:v>195</c:v>
                </c:pt>
                <c:pt idx="8">
                  <c:v>192</c:v>
                </c:pt>
                <c:pt idx="9">
                  <c:v>192</c:v>
                </c:pt>
                <c:pt idx="10">
                  <c:v>187</c:v>
                </c:pt>
                <c:pt idx="11">
                  <c:v>186</c:v>
                </c:pt>
              </c:numCache>
            </c:numRef>
          </c:val>
        </c:ser>
        <c:axId val="151630592"/>
        <c:axId val="151632128"/>
      </c:barChart>
      <c:catAx>
        <c:axId val="151630592"/>
        <c:scaling>
          <c:orientation val="minMax"/>
        </c:scaling>
        <c:axPos val="b"/>
        <c:numFmt formatCode="General" sourceLinked="1"/>
        <c:majorTickMark val="none"/>
        <c:tickLblPos val="nextTo"/>
        <c:spPr>
          <a:ln w="31750">
            <a:solidFill>
              <a:schemeClr val="tx1">
                <a:lumMod val="65000"/>
                <a:lumOff val="35000"/>
              </a:schemeClr>
            </a:solidFill>
            <a:prstDash val="solid"/>
          </a:ln>
        </c:spPr>
        <c:txPr>
          <a:bodyPr rot="-2700000" vert="horz"/>
          <a:lstStyle/>
          <a:p>
            <a:pPr>
              <a:defRPr sz="1400" b="0" i="0" u="none" strike="noStrike" baseline="0">
                <a:solidFill>
                  <a:schemeClr val="tx1"/>
                </a:solidFill>
                <a:latin typeface="+mn-lt"/>
                <a:ea typeface="Arial"/>
                <a:cs typeface="Arial"/>
              </a:defRPr>
            </a:pPr>
            <a:endParaRPr lang="en-US"/>
          </a:p>
        </c:txPr>
        <c:crossAx val="151632128"/>
        <c:crossesAt val="180"/>
        <c:auto val="1"/>
        <c:lblAlgn val="ctr"/>
        <c:lblOffset val="100"/>
        <c:tickLblSkip val="1"/>
        <c:tickMarkSkip val="1"/>
      </c:catAx>
      <c:valAx>
        <c:axId val="151632128"/>
        <c:scaling>
          <c:orientation val="minMax"/>
          <c:max val="240"/>
          <c:min val="180"/>
        </c:scaling>
        <c:axPos val="l"/>
        <c:majorGridlines>
          <c:spPr>
            <a:ln>
              <a:solidFill>
                <a:schemeClr val="tx1">
                  <a:lumMod val="65000"/>
                  <a:lumOff val="35000"/>
                </a:schemeClr>
              </a:solidFill>
            </a:ln>
          </c:spPr>
        </c:majorGridlines>
        <c:title>
          <c:tx>
            <c:rich>
              <a:bodyPr/>
              <a:lstStyle/>
              <a:p>
                <a:pPr>
                  <a:defRPr sz="1400" b="0" i="0" u="none" strike="noStrike" baseline="0">
                    <a:solidFill>
                      <a:srgbClr val="000000"/>
                    </a:solidFill>
                    <a:latin typeface="+mn-lt"/>
                    <a:ea typeface="Arial"/>
                    <a:cs typeface="Arial"/>
                  </a:defRPr>
                </a:pPr>
                <a:r>
                  <a:rPr lang="en-US" dirty="0" smtClean="0"/>
                  <a:t>Average Scale Score</a:t>
                </a:r>
                <a:endParaRPr lang="en-US" dirty="0"/>
              </a:p>
            </c:rich>
          </c:tx>
          <c:layout>
            <c:manualLayout>
              <c:xMode val="edge"/>
              <c:yMode val="edge"/>
              <c:x val="0"/>
              <c:y val="0.18494623655914205"/>
            </c:manualLayout>
          </c:layout>
          <c:spPr>
            <a:noFill/>
            <a:ln w="21660">
              <a:noFill/>
            </a:ln>
          </c:spPr>
        </c:title>
        <c:numFmt formatCode="General" sourceLinked="1"/>
        <c:tickLblPos val="nextTo"/>
        <c:spPr>
          <a:ln w="2707">
            <a:noFill/>
            <a:prstDash val="solid"/>
          </a:ln>
        </c:spPr>
        <c:txPr>
          <a:bodyPr rot="0" vert="horz"/>
          <a:lstStyle/>
          <a:p>
            <a:pPr>
              <a:defRPr sz="1200" b="0" i="0" u="none" strike="noStrike" baseline="0">
                <a:solidFill>
                  <a:schemeClr val="tx1"/>
                </a:solidFill>
                <a:latin typeface="+mn-lt"/>
                <a:ea typeface="Arial"/>
                <a:cs typeface="Arial"/>
              </a:defRPr>
            </a:pPr>
            <a:endParaRPr lang="en-US"/>
          </a:p>
        </c:txPr>
        <c:crossAx val="151630592"/>
        <c:crosses val="autoZero"/>
        <c:crossBetween val="between"/>
        <c:majorUnit val="10"/>
        <c:minorUnit val="5"/>
      </c:valAx>
      <c:spPr>
        <a:noFill/>
        <a:ln w="23516">
          <a:noFill/>
        </a:ln>
      </c:spPr>
    </c:plotArea>
    <c:plotVisOnly val="1"/>
    <c:dispBlanksAs val="gap"/>
  </c:chart>
  <c:spPr>
    <a:noFill/>
    <a:ln>
      <a:noFill/>
    </a:ln>
  </c:spPr>
  <c:txPr>
    <a:bodyPr/>
    <a:lstStyle/>
    <a:p>
      <a:pPr>
        <a:defRPr sz="1535" b="1" i="0" u="none" strike="noStrike" baseline="0">
          <a:solidFill>
            <a:schemeClr val="tx1"/>
          </a:solidFill>
          <a:latin typeface="Arial"/>
          <a:ea typeface="Arial"/>
          <a:cs typeface="Arial"/>
        </a:defRPr>
      </a:pPr>
      <a:endParaRPr lang="en-US"/>
    </a:p>
  </c:txPr>
  <c:externalData r:id="rId2"/>
</c:chartSpace>
</file>

<file path=ppt/charts/chart27.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800">
                <a:latin typeface="+mn-lt"/>
              </a:defRPr>
            </a:pPr>
            <a:r>
              <a:rPr lang="en-US" sz="1800" dirty="0" smtClean="0">
                <a:latin typeface="+mn-lt"/>
              </a:rPr>
              <a:t>Grade 4 – NAEP Reading (2007)</a:t>
            </a:r>
            <a:endParaRPr lang="en-US" sz="1800" dirty="0">
              <a:latin typeface="+mn-lt"/>
            </a:endParaRPr>
          </a:p>
        </c:rich>
      </c:tx>
      <c:layout/>
    </c:title>
    <c:plotArea>
      <c:layout>
        <c:manualLayout>
          <c:layoutTarget val="inner"/>
          <c:xMode val="edge"/>
          <c:yMode val="edge"/>
          <c:x val="0.10321864594894579"/>
          <c:y val="0.10302638589965353"/>
          <c:w val="0.88235294117647056"/>
          <c:h val="0.63448839859561068"/>
        </c:manualLayout>
      </c:layout>
      <c:barChart>
        <c:barDir val="col"/>
        <c:grouping val="clustered"/>
        <c:ser>
          <c:idx val="0"/>
          <c:order val="0"/>
          <c:tx>
            <c:strRef>
              <c:f>Sheet1!$A$2</c:f>
              <c:strCache>
                <c:ptCount val="1"/>
              </c:strCache>
            </c:strRef>
          </c:tx>
          <c:spPr>
            <a:solidFill>
              <a:srgbClr val="FBB040"/>
            </a:solidFill>
            <a:ln w="10831">
              <a:solidFill>
                <a:schemeClr val="tx1"/>
              </a:solidFill>
              <a:prstDash val="solid"/>
            </a:ln>
          </c:spPr>
          <c:dPt>
            <c:idx val="7"/>
            <c:spPr>
              <a:solidFill>
                <a:sysClr val="window" lastClr="FFFFFF">
                  <a:lumMod val="75000"/>
                </a:sysClr>
              </a:solidFill>
              <a:ln w="10831">
                <a:solidFill>
                  <a:schemeClr val="tx1"/>
                </a:solidFill>
                <a:prstDash val="solid"/>
              </a:ln>
            </c:spPr>
          </c:dPt>
          <c:cat>
            <c:strRef>
              <c:f>Sheet1!$B$1:$L$1</c:f>
              <c:strCache>
                <c:ptCount val="11"/>
                <c:pt idx="0">
                  <c:v>Boston</c:v>
                </c:pt>
                <c:pt idx="1">
                  <c:v>Charlotte</c:v>
                </c:pt>
                <c:pt idx="2">
                  <c:v>New York City</c:v>
                </c:pt>
                <c:pt idx="3">
                  <c:v>Austin</c:v>
                </c:pt>
                <c:pt idx="4">
                  <c:v>D.C.</c:v>
                </c:pt>
                <c:pt idx="5">
                  <c:v>Chicago</c:v>
                </c:pt>
                <c:pt idx="6">
                  <c:v>Cleveland</c:v>
                </c:pt>
                <c:pt idx="7">
                  <c:v>National Public</c:v>
                </c:pt>
                <c:pt idx="8">
                  <c:v>Houston</c:v>
                </c:pt>
                <c:pt idx="9">
                  <c:v>San Diego</c:v>
                </c:pt>
                <c:pt idx="10">
                  <c:v>Los Angeles</c:v>
                </c:pt>
              </c:strCache>
            </c:strRef>
          </c:cat>
          <c:val>
            <c:numRef>
              <c:f>Sheet1!$B$2:$L$2</c:f>
              <c:numCache>
                <c:formatCode>General</c:formatCode>
                <c:ptCount val="11"/>
                <c:pt idx="0">
                  <c:v>203</c:v>
                </c:pt>
                <c:pt idx="1">
                  <c:v>203</c:v>
                </c:pt>
                <c:pt idx="2">
                  <c:v>203</c:v>
                </c:pt>
                <c:pt idx="3">
                  <c:v>202</c:v>
                </c:pt>
                <c:pt idx="4">
                  <c:v>201</c:v>
                </c:pt>
                <c:pt idx="5">
                  <c:v>200</c:v>
                </c:pt>
                <c:pt idx="6">
                  <c:v>200</c:v>
                </c:pt>
                <c:pt idx="7">
                  <c:v>199</c:v>
                </c:pt>
                <c:pt idx="8">
                  <c:v>199</c:v>
                </c:pt>
                <c:pt idx="9">
                  <c:v>194</c:v>
                </c:pt>
                <c:pt idx="10">
                  <c:v>190</c:v>
                </c:pt>
              </c:numCache>
            </c:numRef>
          </c:val>
        </c:ser>
        <c:axId val="151935616"/>
        <c:axId val="151970176"/>
      </c:barChart>
      <c:catAx>
        <c:axId val="151935616"/>
        <c:scaling>
          <c:orientation val="minMax"/>
        </c:scaling>
        <c:axPos val="b"/>
        <c:numFmt formatCode="General" sourceLinked="1"/>
        <c:majorTickMark val="none"/>
        <c:tickLblPos val="nextTo"/>
        <c:spPr>
          <a:ln w="31750">
            <a:solidFill>
              <a:schemeClr val="tx1">
                <a:lumMod val="65000"/>
                <a:lumOff val="35000"/>
              </a:schemeClr>
            </a:solidFill>
            <a:prstDash val="solid"/>
          </a:ln>
        </c:spPr>
        <c:txPr>
          <a:bodyPr rot="-2700000" vert="horz"/>
          <a:lstStyle/>
          <a:p>
            <a:pPr>
              <a:defRPr sz="1400" b="0" i="0" u="none" strike="noStrike" baseline="0">
                <a:solidFill>
                  <a:schemeClr val="tx1"/>
                </a:solidFill>
                <a:latin typeface="+mn-lt"/>
                <a:ea typeface="Arial"/>
                <a:cs typeface="Arial"/>
              </a:defRPr>
            </a:pPr>
            <a:endParaRPr lang="en-US"/>
          </a:p>
        </c:txPr>
        <c:crossAx val="151970176"/>
        <c:crossesAt val="180"/>
        <c:auto val="1"/>
        <c:lblAlgn val="ctr"/>
        <c:lblOffset val="100"/>
        <c:tickLblSkip val="1"/>
        <c:tickMarkSkip val="1"/>
      </c:catAx>
      <c:valAx>
        <c:axId val="151970176"/>
        <c:scaling>
          <c:orientation val="minMax"/>
          <c:max val="240"/>
          <c:min val="180"/>
        </c:scaling>
        <c:axPos val="l"/>
        <c:majorGridlines>
          <c:spPr>
            <a:ln>
              <a:solidFill>
                <a:schemeClr val="tx1">
                  <a:lumMod val="65000"/>
                  <a:lumOff val="35000"/>
                </a:schemeClr>
              </a:solidFill>
            </a:ln>
          </c:spPr>
        </c:majorGridlines>
        <c:title>
          <c:tx>
            <c:rich>
              <a:bodyPr/>
              <a:lstStyle/>
              <a:p>
                <a:pPr>
                  <a:defRPr sz="1400" b="0" i="0" u="none" strike="noStrike" baseline="0">
                    <a:solidFill>
                      <a:srgbClr val="000000"/>
                    </a:solidFill>
                    <a:latin typeface="+mn-lt"/>
                    <a:ea typeface="Arial"/>
                    <a:cs typeface="Arial"/>
                  </a:defRPr>
                </a:pPr>
                <a:r>
                  <a:rPr lang="en-US" dirty="0" smtClean="0"/>
                  <a:t>Average Scale</a:t>
                </a:r>
                <a:r>
                  <a:rPr lang="en-US" baseline="0" dirty="0" smtClean="0"/>
                  <a:t> Score</a:t>
                </a:r>
                <a:endParaRPr lang="en-US" dirty="0"/>
              </a:p>
            </c:rich>
          </c:tx>
          <c:layout>
            <c:manualLayout>
              <c:xMode val="edge"/>
              <c:yMode val="edge"/>
              <c:x val="0"/>
              <c:y val="0.18494623655914205"/>
            </c:manualLayout>
          </c:layout>
          <c:spPr>
            <a:noFill/>
            <a:ln w="21660">
              <a:noFill/>
            </a:ln>
          </c:spPr>
        </c:title>
        <c:numFmt formatCode="General" sourceLinked="1"/>
        <c:tickLblPos val="nextTo"/>
        <c:spPr>
          <a:ln w="2707">
            <a:noFill/>
            <a:prstDash val="solid"/>
          </a:ln>
        </c:spPr>
        <c:txPr>
          <a:bodyPr rot="0" vert="horz"/>
          <a:lstStyle/>
          <a:p>
            <a:pPr>
              <a:defRPr sz="1200" b="0" i="0" u="none" strike="noStrike" baseline="0">
                <a:solidFill>
                  <a:schemeClr val="tx1"/>
                </a:solidFill>
                <a:latin typeface="+mn-lt"/>
                <a:ea typeface="Arial"/>
                <a:cs typeface="Arial"/>
              </a:defRPr>
            </a:pPr>
            <a:endParaRPr lang="en-US"/>
          </a:p>
        </c:txPr>
        <c:crossAx val="151935616"/>
        <c:crosses val="autoZero"/>
        <c:crossBetween val="between"/>
        <c:majorUnit val="10"/>
        <c:minorUnit val="5"/>
      </c:valAx>
      <c:spPr>
        <a:noFill/>
        <a:ln w="23516">
          <a:noFill/>
        </a:ln>
      </c:spPr>
    </c:plotArea>
    <c:plotVisOnly val="1"/>
    <c:dispBlanksAs val="gap"/>
  </c:chart>
  <c:spPr>
    <a:noFill/>
    <a:ln>
      <a:noFill/>
    </a:ln>
  </c:spPr>
  <c:txPr>
    <a:bodyPr/>
    <a:lstStyle/>
    <a:p>
      <a:pPr>
        <a:defRPr sz="1535" b="1" i="0" u="none" strike="noStrike" baseline="0">
          <a:solidFill>
            <a:schemeClr val="tx1"/>
          </a:solidFill>
          <a:latin typeface="Arial"/>
          <a:ea typeface="Arial"/>
          <a:cs typeface="Arial"/>
        </a:defRPr>
      </a:pPr>
      <a:endParaRPr lang="en-US"/>
    </a:p>
  </c:txPr>
  <c:externalData r:id="rId2"/>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800">
                <a:latin typeface="+mn-lt"/>
              </a:defRPr>
            </a:pPr>
            <a:r>
              <a:rPr lang="en-US" sz="1800" dirty="0" smtClean="0">
                <a:latin typeface="+mn-lt"/>
              </a:rPr>
              <a:t>Grade 8 – NAEP Math (2007)</a:t>
            </a:r>
            <a:endParaRPr lang="en-US" sz="1800" dirty="0">
              <a:latin typeface="+mn-lt"/>
            </a:endParaRPr>
          </a:p>
        </c:rich>
      </c:tx>
      <c:layout/>
    </c:title>
    <c:plotArea>
      <c:layout>
        <c:manualLayout>
          <c:layoutTarget val="inner"/>
          <c:xMode val="edge"/>
          <c:yMode val="edge"/>
          <c:x val="0.10155196850393701"/>
          <c:y val="0.10017230131132825"/>
          <c:w val="0.88235294117647056"/>
          <c:h val="0.63734248318393583"/>
        </c:manualLayout>
      </c:layout>
      <c:barChart>
        <c:barDir val="col"/>
        <c:grouping val="clustered"/>
        <c:ser>
          <c:idx val="0"/>
          <c:order val="0"/>
          <c:tx>
            <c:strRef>
              <c:f>Sheet1!$A$2</c:f>
              <c:strCache>
                <c:ptCount val="1"/>
              </c:strCache>
            </c:strRef>
          </c:tx>
          <c:spPr>
            <a:solidFill>
              <a:srgbClr val="BF311A"/>
            </a:solidFill>
            <a:ln w="10831">
              <a:solidFill>
                <a:schemeClr val="tx1"/>
              </a:solidFill>
              <a:prstDash val="solid"/>
            </a:ln>
          </c:spPr>
          <c:dPt>
            <c:idx val="5"/>
            <c:spPr>
              <a:solidFill>
                <a:sysClr val="window" lastClr="FFFFFF">
                  <a:lumMod val="75000"/>
                </a:sysClr>
              </a:solidFill>
              <a:ln w="10831">
                <a:solidFill>
                  <a:schemeClr val="tx1"/>
                </a:solidFill>
                <a:prstDash val="solid"/>
              </a:ln>
            </c:spPr>
          </c:dPt>
          <c:cat>
            <c:strRef>
              <c:f>Sheet1!$B$1:$M$1</c:f>
              <c:strCache>
                <c:ptCount val="12"/>
                <c:pt idx="0">
                  <c:v>Charlotte</c:v>
                </c:pt>
                <c:pt idx="1">
                  <c:v>Houston</c:v>
                </c:pt>
                <c:pt idx="2">
                  <c:v>Boston</c:v>
                </c:pt>
                <c:pt idx="3">
                  <c:v>Austin</c:v>
                </c:pt>
                <c:pt idx="4">
                  <c:v>New York City</c:v>
                </c:pt>
                <c:pt idx="5">
                  <c:v>National Public</c:v>
                </c:pt>
                <c:pt idx="6">
                  <c:v>Cleveland</c:v>
                </c:pt>
                <c:pt idx="7">
                  <c:v>San Diego</c:v>
                </c:pt>
                <c:pt idx="8">
                  <c:v>Atlanta</c:v>
                </c:pt>
                <c:pt idx="9">
                  <c:v>Chicago</c:v>
                </c:pt>
                <c:pt idx="10">
                  <c:v>Los Angeles</c:v>
                </c:pt>
                <c:pt idx="11">
                  <c:v>D.C.</c:v>
                </c:pt>
              </c:strCache>
            </c:strRef>
          </c:cat>
          <c:val>
            <c:numRef>
              <c:f>Sheet1!$B$2:$M$2</c:f>
              <c:numCache>
                <c:formatCode>General</c:formatCode>
                <c:ptCount val="12"/>
                <c:pt idx="0">
                  <c:v>263</c:v>
                </c:pt>
                <c:pt idx="1">
                  <c:v>262</c:v>
                </c:pt>
                <c:pt idx="2">
                  <c:v>262</c:v>
                </c:pt>
                <c:pt idx="3">
                  <c:v>261</c:v>
                </c:pt>
                <c:pt idx="4">
                  <c:v>257</c:v>
                </c:pt>
                <c:pt idx="5">
                  <c:v>255</c:v>
                </c:pt>
                <c:pt idx="6">
                  <c:v>253</c:v>
                </c:pt>
                <c:pt idx="7">
                  <c:v>253</c:v>
                </c:pt>
                <c:pt idx="8">
                  <c:v>251</c:v>
                </c:pt>
                <c:pt idx="9">
                  <c:v>246</c:v>
                </c:pt>
                <c:pt idx="10">
                  <c:v>242</c:v>
                </c:pt>
                <c:pt idx="11">
                  <c:v>241</c:v>
                </c:pt>
              </c:numCache>
            </c:numRef>
          </c:val>
        </c:ser>
        <c:axId val="152126208"/>
        <c:axId val="152127744"/>
      </c:barChart>
      <c:catAx>
        <c:axId val="152126208"/>
        <c:scaling>
          <c:orientation val="minMax"/>
        </c:scaling>
        <c:axPos val="b"/>
        <c:numFmt formatCode="General" sourceLinked="1"/>
        <c:majorTickMark val="none"/>
        <c:tickLblPos val="nextTo"/>
        <c:spPr>
          <a:ln w="31750">
            <a:solidFill>
              <a:schemeClr val="tx1">
                <a:lumMod val="65000"/>
                <a:lumOff val="35000"/>
              </a:schemeClr>
            </a:solidFill>
            <a:prstDash val="solid"/>
          </a:ln>
        </c:spPr>
        <c:txPr>
          <a:bodyPr rot="-2700000" vert="horz"/>
          <a:lstStyle/>
          <a:p>
            <a:pPr>
              <a:defRPr sz="1400" b="0" i="0" u="none" strike="noStrike" baseline="0">
                <a:solidFill>
                  <a:schemeClr val="tx1"/>
                </a:solidFill>
                <a:latin typeface="+mn-lt"/>
                <a:ea typeface="Arial"/>
                <a:cs typeface="Arial"/>
              </a:defRPr>
            </a:pPr>
            <a:endParaRPr lang="en-US"/>
          </a:p>
        </c:txPr>
        <c:crossAx val="152127744"/>
        <c:crossesAt val="180"/>
        <c:auto val="1"/>
        <c:lblAlgn val="ctr"/>
        <c:lblOffset val="100"/>
        <c:tickLblSkip val="1"/>
        <c:tickMarkSkip val="1"/>
      </c:catAx>
      <c:valAx>
        <c:axId val="152127744"/>
        <c:scaling>
          <c:orientation val="minMax"/>
          <c:max val="300"/>
          <c:min val="240"/>
        </c:scaling>
        <c:axPos val="l"/>
        <c:majorGridlines>
          <c:spPr>
            <a:ln>
              <a:solidFill>
                <a:schemeClr val="tx1">
                  <a:lumMod val="65000"/>
                  <a:lumOff val="35000"/>
                </a:schemeClr>
              </a:solidFill>
            </a:ln>
          </c:spPr>
        </c:majorGridlines>
        <c:title>
          <c:tx>
            <c:rich>
              <a:bodyPr/>
              <a:lstStyle/>
              <a:p>
                <a:pPr>
                  <a:defRPr sz="1400" b="0" i="0" u="none" strike="noStrike" baseline="0">
                    <a:solidFill>
                      <a:srgbClr val="000000"/>
                    </a:solidFill>
                    <a:latin typeface="+mn-lt"/>
                    <a:ea typeface="Arial"/>
                    <a:cs typeface="Arial"/>
                  </a:defRPr>
                </a:pPr>
                <a:r>
                  <a:rPr lang="en-US" dirty="0" smtClean="0"/>
                  <a:t>Average Scale Score</a:t>
                </a:r>
                <a:endParaRPr lang="en-US" dirty="0"/>
              </a:p>
            </c:rich>
          </c:tx>
          <c:layout>
            <c:manualLayout>
              <c:xMode val="edge"/>
              <c:yMode val="edge"/>
              <c:x val="0"/>
              <c:y val="0.18494623655914197"/>
            </c:manualLayout>
          </c:layout>
          <c:spPr>
            <a:noFill/>
            <a:ln w="21660">
              <a:noFill/>
            </a:ln>
          </c:spPr>
        </c:title>
        <c:numFmt formatCode="General" sourceLinked="1"/>
        <c:tickLblPos val="nextTo"/>
        <c:spPr>
          <a:ln w="2707">
            <a:noFill/>
            <a:prstDash val="solid"/>
          </a:ln>
        </c:spPr>
        <c:txPr>
          <a:bodyPr rot="0" vert="horz"/>
          <a:lstStyle/>
          <a:p>
            <a:pPr>
              <a:defRPr sz="1200" b="0" i="0" u="none" strike="noStrike" baseline="0">
                <a:solidFill>
                  <a:schemeClr val="tx1"/>
                </a:solidFill>
                <a:latin typeface="+mn-lt"/>
                <a:ea typeface="Arial"/>
                <a:cs typeface="Arial"/>
              </a:defRPr>
            </a:pPr>
            <a:endParaRPr lang="en-US"/>
          </a:p>
        </c:txPr>
        <c:crossAx val="152126208"/>
        <c:crosses val="autoZero"/>
        <c:crossBetween val="between"/>
        <c:majorUnit val="10"/>
        <c:minorUnit val="5"/>
      </c:valAx>
      <c:spPr>
        <a:noFill/>
        <a:ln w="23516">
          <a:noFill/>
        </a:ln>
      </c:spPr>
    </c:plotArea>
    <c:plotVisOnly val="1"/>
    <c:dispBlanksAs val="gap"/>
  </c:chart>
  <c:spPr>
    <a:noFill/>
    <a:ln>
      <a:noFill/>
    </a:ln>
  </c:spPr>
  <c:txPr>
    <a:bodyPr/>
    <a:lstStyle/>
    <a:p>
      <a:pPr>
        <a:defRPr sz="1535" b="1" i="0" u="none" strike="noStrike" baseline="0">
          <a:solidFill>
            <a:schemeClr val="tx1"/>
          </a:solidFill>
          <a:latin typeface="Arial"/>
          <a:ea typeface="Arial"/>
          <a:cs typeface="Arial"/>
        </a:defRPr>
      </a:pPr>
      <a:endParaRPr lang="en-US"/>
    </a:p>
  </c:txPr>
  <c:externalData r:id="rId2"/>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800">
                <a:latin typeface="+mn-lt"/>
              </a:defRPr>
            </a:pPr>
            <a:r>
              <a:rPr lang="en-US" sz="1800" dirty="0" smtClean="0">
                <a:latin typeface="+mn-lt"/>
              </a:rPr>
              <a:t>Grade 8 – NAEP Math (2007)</a:t>
            </a:r>
            <a:endParaRPr lang="en-US" sz="1800" dirty="0">
              <a:latin typeface="+mn-lt"/>
            </a:endParaRPr>
          </a:p>
        </c:rich>
      </c:tx>
      <c:layout/>
    </c:title>
    <c:plotArea>
      <c:layout>
        <c:manualLayout>
          <c:layoutTarget val="inner"/>
          <c:xMode val="edge"/>
          <c:yMode val="edge"/>
          <c:x val="0.10155196850393701"/>
          <c:y val="0.10017230131132825"/>
          <c:w val="0.88235294117647056"/>
          <c:h val="0.63734248318393583"/>
        </c:manualLayout>
      </c:layout>
      <c:barChart>
        <c:barDir val="col"/>
        <c:grouping val="clustered"/>
        <c:ser>
          <c:idx val="0"/>
          <c:order val="0"/>
          <c:tx>
            <c:strRef>
              <c:f>Sheet1!$A$2</c:f>
              <c:strCache>
                <c:ptCount val="1"/>
              </c:strCache>
            </c:strRef>
          </c:tx>
          <c:spPr>
            <a:solidFill>
              <a:srgbClr val="FBB040"/>
            </a:solidFill>
            <a:ln w="10831">
              <a:solidFill>
                <a:schemeClr val="tx1"/>
              </a:solidFill>
              <a:prstDash val="solid"/>
            </a:ln>
          </c:spPr>
          <c:dPt>
            <c:idx val="5"/>
            <c:spPr>
              <a:solidFill>
                <a:sysClr val="window" lastClr="FFFFFF">
                  <a:lumMod val="75000"/>
                </a:sysClr>
              </a:solidFill>
              <a:ln w="10831">
                <a:solidFill>
                  <a:schemeClr val="tx1"/>
                </a:solidFill>
                <a:prstDash val="solid"/>
              </a:ln>
            </c:spPr>
          </c:dPt>
          <c:cat>
            <c:strRef>
              <c:f>Sheet1!$B$1:$L$1</c:f>
              <c:strCache>
                <c:ptCount val="11"/>
                <c:pt idx="0">
                  <c:v>Houston</c:v>
                </c:pt>
                <c:pt idx="1">
                  <c:v>Boston</c:v>
                </c:pt>
                <c:pt idx="2">
                  <c:v>Austin</c:v>
                </c:pt>
                <c:pt idx="3">
                  <c:v>Chicago</c:v>
                </c:pt>
                <c:pt idx="4">
                  <c:v>New York City</c:v>
                </c:pt>
                <c:pt idx="5">
                  <c:v>National Public</c:v>
                </c:pt>
                <c:pt idx="6">
                  <c:v>Charlotte</c:v>
                </c:pt>
                <c:pt idx="7">
                  <c:v>Cleveland</c:v>
                </c:pt>
                <c:pt idx="8">
                  <c:v>San Diego</c:v>
                </c:pt>
                <c:pt idx="9">
                  <c:v>Los Angeles</c:v>
                </c:pt>
                <c:pt idx="10">
                  <c:v>D.C.</c:v>
                </c:pt>
              </c:strCache>
            </c:strRef>
          </c:cat>
          <c:val>
            <c:numRef>
              <c:f>Sheet1!$B$2:$L$2</c:f>
              <c:numCache>
                <c:formatCode>General</c:formatCode>
                <c:ptCount val="11"/>
                <c:pt idx="0">
                  <c:v>269</c:v>
                </c:pt>
                <c:pt idx="1">
                  <c:v>268</c:v>
                </c:pt>
                <c:pt idx="2">
                  <c:v>266</c:v>
                </c:pt>
                <c:pt idx="3">
                  <c:v>264</c:v>
                </c:pt>
                <c:pt idx="4">
                  <c:v>261</c:v>
                </c:pt>
                <c:pt idx="5">
                  <c:v>261</c:v>
                </c:pt>
                <c:pt idx="6">
                  <c:v>260</c:v>
                </c:pt>
                <c:pt idx="7">
                  <c:v>258</c:v>
                </c:pt>
                <c:pt idx="8">
                  <c:v>255</c:v>
                </c:pt>
                <c:pt idx="9">
                  <c:v>252</c:v>
                </c:pt>
                <c:pt idx="10">
                  <c:v>249</c:v>
                </c:pt>
              </c:numCache>
            </c:numRef>
          </c:val>
        </c:ser>
        <c:axId val="152148608"/>
        <c:axId val="152297856"/>
      </c:barChart>
      <c:catAx>
        <c:axId val="152148608"/>
        <c:scaling>
          <c:orientation val="minMax"/>
        </c:scaling>
        <c:axPos val="b"/>
        <c:numFmt formatCode="General" sourceLinked="1"/>
        <c:majorTickMark val="none"/>
        <c:tickLblPos val="nextTo"/>
        <c:spPr>
          <a:ln w="31750">
            <a:solidFill>
              <a:schemeClr val="tx1">
                <a:lumMod val="65000"/>
                <a:lumOff val="35000"/>
              </a:schemeClr>
            </a:solidFill>
            <a:prstDash val="solid"/>
          </a:ln>
        </c:spPr>
        <c:txPr>
          <a:bodyPr rot="-2700000" vert="horz"/>
          <a:lstStyle/>
          <a:p>
            <a:pPr>
              <a:defRPr sz="1400" b="0" i="0" u="none" strike="noStrike" baseline="0">
                <a:solidFill>
                  <a:schemeClr val="tx1"/>
                </a:solidFill>
                <a:latin typeface="+mn-lt"/>
                <a:ea typeface="Arial"/>
                <a:cs typeface="Arial"/>
              </a:defRPr>
            </a:pPr>
            <a:endParaRPr lang="en-US"/>
          </a:p>
        </c:txPr>
        <c:crossAx val="152297856"/>
        <c:crossesAt val="180"/>
        <c:auto val="1"/>
        <c:lblAlgn val="ctr"/>
        <c:lblOffset val="100"/>
        <c:tickLblSkip val="1"/>
        <c:tickMarkSkip val="1"/>
      </c:catAx>
      <c:valAx>
        <c:axId val="152297856"/>
        <c:scaling>
          <c:orientation val="minMax"/>
          <c:max val="300"/>
          <c:min val="240"/>
        </c:scaling>
        <c:axPos val="l"/>
        <c:majorGridlines>
          <c:spPr>
            <a:ln>
              <a:solidFill>
                <a:schemeClr val="tx1">
                  <a:lumMod val="65000"/>
                  <a:lumOff val="35000"/>
                </a:schemeClr>
              </a:solidFill>
            </a:ln>
          </c:spPr>
        </c:majorGridlines>
        <c:title>
          <c:tx>
            <c:rich>
              <a:bodyPr/>
              <a:lstStyle/>
              <a:p>
                <a:pPr>
                  <a:defRPr sz="1400" b="0" i="0" u="none" strike="noStrike" baseline="0">
                    <a:solidFill>
                      <a:srgbClr val="000000"/>
                    </a:solidFill>
                    <a:latin typeface="+mn-lt"/>
                    <a:ea typeface="Arial"/>
                    <a:cs typeface="Arial"/>
                  </a:defRPr>
                </a:pPr>
                <a:r>
                  <a:rPr lang="en-US" dirty="0" smtClean="0"/>
                  <a:t>Average Scale Score</a:t>
                </a:r>
                <a:endParaRPr lang="en-US" dirty="0"/>
              </a:p>
            </c:rich>
          </c:tx>
          <c:layout>
            <c:manualLayout>
              <c:xMode val="edge"/>
              <c:yMode val="edge"/>
              <c:x val="0"/>
              <c:y val="0.18494623655914197"/>
            </c:manualLayout>
          </c:layout>
          <c:spPr>
            <a:noFill/>
            <a:ln w="21660">
              <a:noFill/>
            </a:ln>
          </c:spPr>
        </c:title>
        <c:numFmt formatCode="General" sourceLinked="1"/>
        <c:tickLblPos val="nextTo"/>
        <c:spPr>
          <a:ln w="2707">
            <a:noFill/>
            <a:prstDash val="solid"/>
          </a:ln>
        </c:spPr>
        <c:txPr>
          <a:bodyPr rot="0" vert="horz"/>
          <a:lstStyle/>
          <a:p>
            <a:pPr>
              <a:defRPr sz="1200" b="0" i="0" u="none" strike="noStrike" baseline="0">
                <a:solidFill>
                  <a:schemeClr val="tx1"/>
                </a:solidFill>
                <a:latin typeface="+mn-lt"/>
                <a:ea typeface="Arial"/>
                <a:cs typeface="Arial"/>
              </a:defRPr>
            </a:pPr>
            <a:endParaRPr lang="en-US"/>
          </a:p>
        </c:txPr>
        <c:crossAx val="152148608"/>
        <c:crosses val="autoZero"/>
        <c:crossBetween val="between"/>
        <c:majorUnit val="10"/>
        <c:minorUnit val="5"/>
      </c:valAx>
      <c:spPr>
        <a:noFill/>
        <a:ln w="23516">
          <a:noFill/>
        </a:ln>
      </c:spPr>
    </c:plotArea>
    <c:plotVisOnly val="1"/>
    <c:dispBlanksAs val="gap"/>
  </c:chart>
  <c:spPr>
    <a:noFill/>
    <a:ln>
      <a:noFill/>
    </a:ln>
  </c:spPr>
  <c:txPr>
    <a:bodyPr/>
    <a:lstStyle/>
    <a:p>
      <a:pPr>
        <a:defRPr sz="1535" b="1" i="0" u="none" strike="noStrike" baseline="0">
          <a:solidFill>
            <a:schemeClr val="tx1"/>
          </a:solidFill>
          <a:latin typeface="Arial"/>
          <a:ea typeface="Arial"/>
          <a:cs typeface="Arial"/>
        </a:defRPr>
      </a:pPr>
      <a:endParaRPr lang="en-US"/>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13</a:t>
            </a:r>
            <a:r>
              <a:rPr lang="en-US" baseline="0" dirty="0" smtClean="0"/>
              <a:t> Year Olds – NAEP Reading</a:t>
            </a:r>
            <a:endParaRPr lang="en-US" dirty="0"/>
          </a:p>
        </c:rich>
      </c:tx>
      <c:layout/>
    </c:title>
    <c:plotArea>
      <c:layout>
        <c:manualLayout>
          <c:layoutTarget val="inner"/>
          <c:xMode val="edge"/>
          <c:yMode val="edge"/>
          <c:x val="0.11062073490813708"/>
          <c:y val="0.12179098077807811"/>
          <c:w val="0.87104593175853473"/>
          <c:h val="0.74677123253531486"/>
        </c:manualLayout>
      </c:layout>
      <c:lineChart>
        <c:grouping val="standard"/>
        <c:ser>
          <c:idx val="0"/>
          <c:order val="0"/>
          <c:tx>
            <c:strRef>
              <c:f>Sheet1!$A$2</c:f>
              <c:strCache>
                <c:ptCount val="1"/>
                <c:pt idx="0">
                  <c:v>African American</c:v>
                </c:pt>
              </c:strCache>
            </c:strRef>
          </c:tx>
          <c:spPr>
            <a:ln w="57150">
              <a:solidFill>
                <a:srgbClr val="BF311A"/>
              </a:solidFill>
            </a:ln>
          </c:spPr>
          <c:marker>
            <c:symbol val="square"/>
            <c:size val="6"/>
            <c:spPr>
              <a:solidFill>
                <a:srgbClr val="BF311A"/>
              </a:solidFill>
              <a:ln w="57150">
                <a:solidFill>
                  <a:srgbClr val="BF311A"/>
                </a:solidFill>
              </a:ln>
            </c:spPr>
          </c:marker>
          <c:dLbls>
            <c:delete val="1"/>
          </c:dLbls>
          <c:cat>
            <c:strRef>
              <c:f>Sheet1!$B$1:$M$1</c:f>
              <c:strCache>
                <c:ptCount val="12"/>
                <c:pt idx="0">
                  <c:v>1971*</c:v>
                </c:pt>
                <c:pt idx="1">
                  <c:v>1975*</c:v>
                </c:pt>
                <c:pt idx="2">
                  <c:v>1980*</c:v>
                </c:pt>
                <c:pt idx="3">
                  <c:v>1984*</c:v>
                </c:pt>
                <c:pt idx="4">
                  <c:v>1988*</c:v>
                </c:pt>
                <c:pt idx="5">
                  <c:v>1990*</c:v>
                </c:pt>
                <c:pt idx="6">
                  <c:v>1992*</c:v>
                </c:pt>
                <c:pt idx="7">
                  <c:v>1994*</c:v>
                </c:pt>
                <c:pt idx="8">
                  <c:v>1996*</c:v>
                </c:pt>
                <c:pt idx="9">
                  <c:v>1999*</c:v>
                </c:pt>
                <c:pt idx="10">
                  <c:v>2004</c:v>
                </c:pt>
                <c:pt idx="11">
                  <c:v>2008</c:v>
                </c:pt>
              </c:strCache>
            </c:strRef>
          </c:cat>
          <c:val>
            <c:numRef>
              <c:f>Sheet1!$B$2:$M$2</c:f>
              <c:numCache>
                <c:formatCode>General</c:formatCode>
                <c:ptCount val="12"/>
                <c:pt idx="0">
                  <c:v>222</c:v>
                </c:pt>
                <c:pt idx="1">
                  <c:v>226</c:v>
                </c:pt>
                <c:pt idx="2">
                  <c:v>233</c:v>
                </c:pt>
                <c:pt idx="3">
                  <c:v>236</c:v>
                </c:pt>
                <c:pt idx="4">
                  <c:v>243</c:v>
                </c:pt>
                <c:pt idx="5">
                  <c:v>241</c:v>
                </c:pt>
                <c:pt idx="6">
                  <c:v>238</c:v>
                </c:pt>
                <c:pt idx="7">
                  <c:v>234</c:v>
                </c:pt>
                <c:pt idx="8">
                  <c:v>234</c:v>
                </c:pt>
                <c:pt idx="9">
                  <c:v>238</c:v>
                </c:pt>
                <c:pt idx="10">
                  <c:v>239</c:v>
                </c:pt>
                <c:pt idx="11">
                  <c:v>247</c:v>
                </c:pt>
              </c:numCache>
            </c:numRef>
          </c:val>
        </c:ser>
        <c:ser>
          <c:idx val="1"/>
          <c:order val="1"/>
          <c:tx>
            <c:strRef>
              <c:f>Sheet1!$A$3</c:f>
              <c:strCache>
                <c:ptCount val="1"/>
                <c:pt idx="0">
                  <c:v>Latino</c:v>
                </c:pt>
              </c:strCache>
            </c:strRef>
          </c:tx>
          <c:spPr>
            <a:ln w="57150">
              <a:solidFill>
                <a:srgbClr val="FBB040"/>
              </a:solidFill>
            </a:ln>
          </c:spPr>
          <c:marker>
            <c:symbol val="triangle"/>
            <c:size val="6"/>
            <c:spPr>
              <a:solidFill>
                <a:srgbClr val="FBB040"/>
              </a:solidFill>
              <a:ln w="57150">
                <a:solidFill>
                  <a:srgbClr val="FBB040"/>
                </a:solidFill>
              </a:ln>
            </c:spPr>
          </c:marker>
          <c:dLbls>
            <c:delete val="1"/>
          </c:dLbls>
          <c:cat>
            <c:strRef>
              <c:f>Sheet1!$B$1:$M$1</c:f>
              <c:strCache>
                <c:ptCount val="12"/>
                <c:pt idx="0">
                  <c:v>1971*</c:v>
                </c:pt>
                <c:pt idx="1">
                  <c:v>1975*</c:v>
                </c:pt>
                <c:pt idx="2">
                  <c:v>1980*</c:v>
                </c:pt>
                <c:pt idx="3">
                  <c:v>1984*</c:v>
                </c:pt>
                <c:pt idx="4">
                  <c:v>1988*</c:v>
                </c:pt>
                <c:pt idx="5">
                  <c:v>1990*</c:v>
                </c:pt>
                <c:pt idx="6">
                  <c:v>1992*</c:v>
                </c:pt>
                <c:pt idx="7">
                  <c:v>1994*</c:v>
                </c:pt>
                <c:pt idx="8">
                  <c:v>1996*</c:v>
                </c:pt>
                <c:pt idx="9">
                  <c:v>1999*</c:v>
                </c:pt>
                <c:pt idx="10">
                  <c:v>2004</c:v>
                </c:pt>
                <c:pt idx="11">
                  <c:v>2008</c:v>
                </c:pt>
              </c:strCache>
            </c:strRef>
          </c:cat>
          <c:val>
            <c:numRef>
              <c:f>Sheet1!$B$3:$M$3</c:f>
              <c:numCache>
                <c:formatCode>General</c:formatCode>
                <c:ptCount val="12"/>
                <c:pt idx="1">
                  <c:v>232</c:v>
                </c:pt>
                <c:pt idx="2">
                  <c:v>237</c:v>
                </c:pt>
                <c:pt idx="3">
                  <c:v>240</c:v>
                </c:pt>
                <c:pt idx="4">
                  <c:v>240</c:v>
                </c:pt>
                <c:pt idx="5">
                  <c:v>238</c:v>
                </c:pt>
                <c:pt idx="6">
                  <c:v>239</c:v>
                </c:pt>
                <c:pt idx="7">
                  <c:v>235</c:v>
                </c:pt>
                <c:pt idx="8">
                  <c:v>238</c:v>
                </c:pt>
                <c:pt idx="9">
                  <c:v>244</c:v>
                </c:pt>
                <c:pt idx="10">
                  <c:v>241</c:v>
                </c:pt>
                <c:pt idx="11">
                  <c:v>242</c:v>
                </c:pt>
              </c:numCache>
            </c:numRef>
          </c:val>
        </c:ser>
        <c:ser>
          <c:idx val="2"/>
          <c:order val="2"/>
          <c:tx>
            <c:strRef>
              <c:f>Sheet1!$A$4</c:f>
              <c:strCache>
                <c:ptCount val="1"/>
                <c:pt idx="0">
                  <c:v>White</c:v>
                </c:pt>
              </c:strCache>
            </c:strRef>
          </c:tx>
          <c:spPr>
            <a:ln w="57150">
              <a:solidFill>
                <a:srgbClr val="67BAC1"/>
              </a:solidFill>
            </a:ln>
          </c:spPr>
          <c:marker>
            <c:symbol val="x"/>
            <c:size val="8"/>
            <c:spPr>
              <a:ln w="57150">
                <a:solidFill>
                  <a:srgbClr val="67BAC1"/>
                </a:solidFill>
              </a:ln>
            </c:spPr>
          </c:marker>
          <c:dLbls>
            <c:delete val="1"/>
          </c:dLbls>
          <c:cat>
            <c:strRef>
              <c:f>Sheet1!$B$1:$M$1</c:f>
              <c:strCache>
                <c:ptCount val="12"/>
                <c:pt idx="0">
                  <c:v>1971*</c:v>
                </c:pt>
                <c:pt idx="1">
                  <c:v>1975*</c:v>
                </c:pt>
                <c:pt idx="2">
                  <c:v>1980*</c:v>
                </c:pt>
                <c:pt idx="3">
                  <c:v>1984*</c:v>
                </c:pt>
                <c:pt idx="4">
                  <c:v>1988*</c:v>
                </c:pt>
                <c:pt idx="5">
                  <c:v>1990*</c:v>
                </c:pt>
                <c:pt idx="6">
                  <c:v>1992*</c:v>
                </c:pt>
                <c:pt idx="7">
                  <c:v>1994*</c:v>
                </c:pt>
                <c:pt idx="8">
                  <c:v>1996*</c:v>
                </c:pt>
                <c:pt idx="9">
                  <c:v>1999*</c:v>
                </c:pt>
                <c:pt idx="10">
                  <c:v>2004</c:v>
                </c:pt>
                <c:pt idx="11">
                  <c:v>2008</c:v>
                </c:pt>
              </c:strCache>
            </c:strRef>
          </c:cat>
          <c:val>
            <c:numRef>
              <c:f>Sheet1!$B$4:$M$4</c:f>
              <c:numCache>
                <c:formatCode>General</c:formatCode>
                <c:ptCount val="12"/>
                <c:pt idx="0">
                  <c:v>261</c:v>
                </c:pt>
                <c:pt idx="1">
                  <c:v>262</c:v>
                </c:pt>
                <c:pt idx="2">
                  <c:v>264</c:v>
                </c:pt>
                <c:pt idx="3">
                  <c:v>263</c:v>
                </c:pt>
                <c:pt idx="4">
                  <c:v>261</c:v>
                </c:pt>
                <c:pt idx="5">
                  <c:v>262</c:v>
                </c:pt>
                <c:pt idx="6">
                  <c:v>266</c:v>
                </c:pt>
                <c:pt idx="7">
                  <c:v>265</c:v>
                </c:pt>
                <c:pt idx="8">
                  <c:v>266</c:v>
                </c:pt>
                <c:pt idx="9">
                  <c:v>267</c:v>
                </c:pt>
                <c:pt idx="10">
                  <c:v>265</c:v>
                </c:pt>
                <c:pt idx="11">
                  <c:v>268</c:v>
                </c:pt>
              </c:numCache>
            </c:numRef>
          </c:val>
        </c:ser>
        <c:dLbls>
          <c:showVal val="1"/>
        </c:dLbls>
        <c:marker val="1"/>
        <c:axId val="105358464"/>
        <c:axId val="105360384"/>
      </c:lineChart>
      <c:catAx>
        <c:axId val="105358464"/>
        <c:scaling>
          <c:orientation val="minMax"/>
        </c:scaling>
        <c:axPos val="b"/>
        <c:numFmt formatCode="General" sourceLinked="1"/>
        <c:majorTickMark val="none"/>
        <c:tickLblPos val="nextTo"/>
        <c:spPr>
          <a:ln w="31731">
            <a:solidFill>
              <a:sysClr val="windowText" lastClr="000000">
                <a:lumMod val="65000"/>
                <a:lumOff val="35000"/>
              </a:sysClr>
            </a:solidFill>
          </a:ln>
        </c:spPr>
        <c:txPr>
          <a:bodyPr/>
          <a:lstStyle/>
          <a:p>
            <a:pPr>
              <a:defRPr sz="1399" baseline="0">
                <a:latin typeface="+mn-lt"/>
              </a:defRPr>
            </a:pPr>
            <a:endParaRPr lang="en-US"/>
          </a:p>
        </c:txPr>
        <c:crossAx val="105360384"/>
        <c:crosses val="autoZero"/>
        <c:auto val="1"/>
        <c:lblAlgn val="ctr"/>
        <c:lblOffset val="100"/>
      </c:catAx>
      <c:valAx>
        <c:axId val="105360384"/>
        <c:scaling>
          <c:orientation val="minMax"/>
          <c:max val="300"/>
          <c:min val="200"/>
        </c:scaling>
        <c:axPos val="l"/>
        <c:majorGridlines>
          <c:spPr>
            <a:ln>
              <a:solidFill>
                <a:sysClr val="windowText" lastClr="000000">
                  <a:lumMod val="65000"/>
                  <a:lumOff val="35000"/>
                </a:sysClr>
              </a:solidFill>
            </a:ln>
          </c:spPr>
        </c:majorGridlines>
        <c:title>
          <c:tx>
            <c:rich>
              <a:bodyPr/>
              <a:lstStyle/>
              <a:p>
                <a:pPr>
                  <a:defRPr sz="1395" b="0" i="0" u="none" strike="noStrike" baseline="0">
                    <a:solidFill>
                      <a:srgbClr val="000000"/>
                    </a:solidFill>
                    <a:latin typeface="Calibri"/>
                    <a:ea typeface="Calibri"/>
                    <a:cs typeface="Calibri"/>
                  </a:defRPr>
                </a:pPr>
                <a:r>
                  <a:rPr lang="en-US" dirty="0" smtClean="0"/>
                  <a:t>Average Scale Score</a:t>
                </a:r>
                <a:endParaRPr lang="en-US" dirty="0"/>
              </a:p>
            </c:rich>
          </c:tx>
          <c:layout/>
        </c:title>
        <c:numFmt formatCode="General" sourceLinked="1"/>
        <c:majorTickMark val="none"/>
        <c:tickLblPos val="nextTo"/>
        <c:spPr>
          <a:ln>
            <a:noFill/>
          </a:ln>
        </c:spPr>
        <c:txPr>
          <a:bodyPr/>
          <a:lstStyle/>
          <a:p>
            <a:pPr>
              <a:defRPr sz="1199">
                <a:latin typeface="+mn-lt"/>
              </a:defRPr>
            </a:pPr>
            <a:endParaRPr lang="en-US"/>
          </a:p>
        </c:txPr>
        <c:crossAx val="105358464"/>
        <c:crosses val="autoZero"/>
        <c:crossBetween val="between"/>
      </c:valAx>
    </c:plotArea>
    <c:legend>
      <c:legendPos val="tr"/>
      <c:layout>
        <c:manualLayout>
          <c:xMode val="edge"/>
          <c:yMode val="edge"/>
          <c:x val="0.53801377952755858"/>
          <c:y val="0.7872670971465221"/>
          <c:w val="0.44617506561679793"/>
          <c:h val="7.3512454483530984E-2"/>
        </c:manualLayout>
      </c:layout>
      <c:overlay val="1"/>
      <c:spPr>
        <a:solidFill>
          <a:schemeClr val="bg1"/>
        </a:solidFill>
        <a:ln>
          <a:solidFill>
            <a:sysClr val="windowText" lastClr="000000">
              <a:lumMod val="65000"/>
              <a:lumOff val="35000"/>
            </a:sysClr>
          </a:solidFill>
        </a:ln>
      </c:spPr>
      <c:txPr>
        <a:bodyPr/>
        <a:lstStyle/>
        <a:p>
          <a:pPr>
            <a:defRPr sz="1400">
              <a:latin typeface="+mn-lt"/>
            </a:defRPr>
          </a:pPr>
          <a:endParaRPr lang="en-US"/>
        </a:p>
      </c:txPr>
    </c:legend>
    <c:plotVisOnly val="1"/>
    <c:dispBlanksAs val="gap"/>
  </c:chart>
  <c:txPr>
    <a:bodyPr/>
    <a:lstStyle/>
    <a:p>
      <a:pPr>
        <a:defRPr sz="1799"/>
      </a:pPr>
      <a:endParaRPr lang="en-US"/>
    </a:p>
  </c:tx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13 Year Olds – NAEP Math</a:t>
            </a:r>
            <a:endParaRPr lang="en-US" dirty="0"/>
          </a:p>
        </c:rich>
      </c:tx>
      <c:layout/>
    </c:title>
    <c:plotArea>
      <c:layout/>
      <c:lineChart>
        <c:grouping val="standard"/>
        <c:ser>
          <c:idx val="0"/>
          <c:order val="0"/>
          <c:tx>
            <c:strRef>
              <c:f>Sheet1!$A$2</c:f>
              <c:strCache>
                <c:ptCount val="1"/>
                <c:pt idx="0">
                  <c:v>African American</c:v>
                </c:pt>
              </c:strCache>
            </c:strRef>
          </c:tx>
          <c:spPr>
            <a:ln w="57150">
              <a:solidFill>
                <a:srgbClr val="BF311A"/>
              </a:solidFill>
            </a:ln>
          </c:spPr>
          <c:marker>
            <c:symbol val="square"/>
            <c:size val="6"/>
            <c:spPr>
              <a:solidFill>
                <a:srgbClr val="BF311A"/>
              </a:solidFill>
              <a:ln w="57150">
                <a:solidFill>
                  <a:srgbClr val="BF311A"/>
                </a:solidFill>
              </a:ln>
            </c:spPr>
          </c:marker>
          <c:dLbls>
            <c:delete val="1"/>
          </c:dLbls>
          <c:cat>
            <c:strRef>
              <c:f>Sheet1!$B$1:$L$1</c:f>
              <c:strCache>
                <c:ptCount val="11"/>
                <c:pt idx="0">
                  <c:v>1973*</c:v>
                </c:pt>
                <c:pt idx="1">
                  <c:v>1978*</c:v>
                </c:pt>
                <c:pt idx="2">
                  <c:v>1982*</c:v>
                </c:pt>
                <c:pt idx="3">
                  <c:v>1986*</c:v>
                </c:pt>
                <c:pt idx="4">
                  <c:v>1990*</c:v>
                </c:pt>
                <c:pt idx="5">
                  <c:v>1992*</c:v>
                </c:pt>
                <c:pt idx="6">
                  <c:v>1994*</c:v>
                </c:pt>
                <c:pt idx="7">
                  <c:v>1996*</c:v>
                </c:pt>
                <c:pt idx="8">
                  <c:v>1999*</c:v>
                </c:pt>
                <c:pt idx="9">
                  <c:v>2004</c:v>
                </c:pt>
                <c:pt idx="10">
                  <c:v>2008</c:v>
                </c:pt>
              </c:strCache>
            </c:strRef>
          </c:cat>
          <c:val>
            <c:numRef>
              <c:f>Sheet1!$B$2:$L$2</c:f>
              <c:numCache>
                <c:formatCode>General</c:formatCode>
                <c:ptCount val="11"/>
                <c:pt idx="0">
                  <c:v>228</c:v>
                </c:pt>
                <c:pt idx="1">
                  <c:v>230</c:v>
                </c:pt>
                <c:pt idx="2">
                  <c:v>240</c:v>
                </c:pt>
                <c:pt idx="3">
                  <c:v>249</c:v>
                </c:pt>
                <c:pt idx="4">
                  <c:v>249</c:v>
                </c:pt>
                <c:pt idx="5">
                  <c:v>250</c:v>
                </c:pt>
                <c:pt idx="6">
                  <c:v>252</c:v>
                </c:pt>
                <c:pt idx="7">
                  <c:v>252</c:v>
                </c:pt>
                <c:pt idx="8">
                  <c:v>251</c:v>
                </c:pt>
                <c:pt idx="9">
                  <c:v>257</c:v>
                </c:pt>
                <c:pt idx="10">
                  <c:v>262</c:v>
                </c:pt>
              </c:numCache>
            </c:numRef>
          </c:val>
        </c:ser>
        <c:ser>
          <c:idx val="1"/>
          <c:order val="1"/>
          <c:tx>
            <c:strRef>
              <c:f>Sheet1!$A$3</c:f>
              <c:strCache>
                <c:ptCount val="1"/>
                <c:pt idx="0">
                  <c:v>Latino</c:v>
                </c:pt>
              </c:strCache>
            </c:strRef>
          </c:tx>
          <c:spPr>
            <a:ln w="57150">
              <a:solidFill>
                <a:srgbClr val="FBB040"/>
              </a:solidFill>
            </a:ln>
          </c:spPr>
          <c:marker>
            <c:symbol val="triangle"/>
            <c:size val="6"/>
            <c:spPr>
              <a:solidFill>
                <a:srgbClr val="FBB040"/>
              </a:solidFill>
              <a:ln w="57150">
                <a:solidFill>
                  <a:srgbClr val="FBB040"/>
                </a:solidFill>
              </a:ln>
            </c:spPr>
          </c:marker>
          <c:dLbls>
            <c:delete val="1"/>
          </c:dLbls>
          <c:cat>
            <c:strRef>
              <c:f>Sheet1!$B$1:$L$1</c:f>
              <c:strCache>
                <c:ptCount val="11"/>
                <c:pt idx="0">
                  <c:v>1973*</c:v>
                </c:pt>
                <c:pt idx="1">
                  <c:v>1978*</c:v>
                </c:pt>
                <c:pt idx="2">
                  <c:v>1982*</c:v>
                </c:pt>
                <c:pt idx="3">
                  <c:v>1986*</c:v>
                </c:pt>
                <c:pt idx="4">
                  <c:v>1990*</c:v>
                </c:pt>
                <c:pt idx="5">
                  <c:v>1992*</c:v>
                </c:pt>
                <c:pt idx="6">
                  <c:v>1994*</c:v>
                </c:pt>
                <c:pt idx="7">
                  <c:v>1996*</c:v>
                </c:pt>
                <c:pt idx="8">
                  <c:v>1999*</c:v>
                </c:pt>
                <c:pt idx="9">
                  <c:v>2004</c:v>
                </c:pt>
                <c:pt idx="10">
                  <c:v>2008</c:v>
                </c:pt>
              </c:strCache>
            </c:strRef>
          </c:cat>
          <c:val>
            <c:numRef>
              <c:f>Sheet1!$B$3:$L$3</c:f>
              <c:numCache>
                <c:formatCode>General</c:formatCode>
                <c:ptCount val="11"/>
                <c:pt idx="0">
                  <c:v>239</c:v>
                </c:pt>
                <c:pt idx="1">
                  <c:v>238</c:v>
                </c:pt>
                <c:pt idx="2">
                  <c:v>252</c:v>
                </c:pt>
                <c:pt idx="3">
                  <c:v>254</c:v>
                </c:pt>
                <c:pt idx="4">
                  <c:v>255</c:v>
                </c:pt>
                <c:pt idx="5">
                  <c:v>259</c:v>
                </c:pt>
                <c:pt idx="6">
                  <c:v>256</c:v>
                </c:pt>
                <c:pt idx="7">
                  <c:v>256</c:v>
                </c:pt>
                <c:pt idx="8">
                  <c:v>259</c:v>
                </c:pt>
                <c:pt idx="9">
                  <c:v>264</c:v>
                </c:pt>
                <c:pt idx="10">
                  <c:v>268</c:v>
                </c:pt>
              </c:numCache>
            </c:numRef>
          </c:val>
        </c:ser>
        <c:ser>
          <c:idx val="2"/>
          <c:order val="2"/>
          <c:tx>
            <c:strRef>
              <c:f>Sheet1!$A$4</c:f>
              <c:strCache>
                <c:ptCount val="1"/>
                <c:pt idx="0">
                  <c:v>White</c:v>
                </c:pt>
              </c:strCache>
            </c:strRef>
          </c:tx>
          <c:spPr>
            <a:ln w="57150">
              <a:solidFill>
                <a:srgbClr val="67BAC1"/>
              </a:solidFill>
            </a:ln>
          </c:spPr>
          <c:marker>
            <c:symbol val="x"/>
            <c:size val="8"/>
            <c:spPr>
              <a:ln w="57150">
                <a:solidFill>
                  <a:srgbClr val="67BAC1"/>
                </a:solidFill>
              </a:ln>
            </c:spPr>
          </c:marker>
          <c:dLbls>
            <c:delete val="1"/>
          </c:dLbls>
          <c:cat>
            <c:strRef>
              <c:f>Sheet1!$B$1:$L$1</c:f>
              <c:strCache>
                <c:ptCount val="11"/>
                <c:pt idx="0">
                  <c:v>1973*</c:v>
                </c:pt>
                <c:pt idx="1">
                  <c:v>1978*</c:v>
                </c:pt>
                <c:pt idx="2">
                  <c:v>1982*</c:v>
                </c:pt>
                <c:pt idx="3">
                  <c:v>1986*</c:v>
                </c:pt>
                <c:pt idx="4">
                  <c:v>1990*</c:v>
                </c:pt>
                <c:pt idx="5">
                  <c:v>1992*</c:v>
                </c:pt>
                <c:pt idx="6">
                  <c:v>1994*</c:v>
                </c:pt>
                <c:pt idx="7">
                  <c:v>1996*</c:v>
                </c:pt>
                <c:pt idx="8">
                  <c:v>1999*</c:v>
                </c:pt>
                <c:pt idx="9">
                  <c:v>2004</c:v>
                </c:pt>
                <c:pt idx="10">
                  <c:v>2008</c:v>
                </c:pt>
              </c:strCache>
            </c:strRef>
          </c:cat>
          <c:val>
            <c:numRef>
              <c:f>Sheet1!$B$4:$L$4</c:f>
              <c:numCache>
                <c:formatCode>General</c:formatCode>
                <c:ptCount val="11"/>
                <c:pt idx="0">
                  <c:v>274</c:v>
                </c:pt>
                <c:pt idx="1">
                  <c:v>272</c:v>
                </c:pt>
                <c:pt idx="2">
                  <c:v>274</c:v>
                </c:pt>
                <c:pt idx="3">
                  <c:v>274</c:v>
                </c:pt>
                <c:pt idx="4">
                  <c:v>276</c:v>
                </c:pt>
                <c:pt idx="5">
                  <c:v>279</c:v>
                </c:pt>
                <c:pt idx="6">
                  <c:v>281</c:v>
                </c:pt>
                <c:pt idx="7">
                  <c:v>281</c:v>
                </c:pt>
                <c:pt idx="8">
                  <c:v>283</c:v>
                </c:pt>
                <c:pt idx="9">
                  <c:v>287</c:v>
                </c:pt>
                <c:pt idx="10">
                  <c:v>290</c:v>
                </c:pt>
              </c:numCache>
            </c:numRef>
          </c:val>
        </c:ser>
        <c:dLbls>
          <c:showVal val="1"/>
        </c:dLbls>
        <c:marker val="1"/>
        <c:axId val="119874688"/>
        <c:axId val="119876608"/>
      </c:lineChart>
      <c:catAx>
        <c:axId val="119874688"/>
        <c:scaling>
          <c:orientation val="minMax"/>
        </c:scaling>
        <c:axPos val="b"/>
        <c:numFmt formatCode="General" sourceLinked="1"/>
        <c:majorTickMark val="none"/>
        <c:tickLblPos val="nextTo"/>
        <c:spPr>
          <a:ln w="31731">
            <a:solidFill>
              <a:sysClr val="windowText" lastClr="000000">
                <a:lumMod val="65000"/>
                <a:lumOff val="35000"/>
              </a:sysClr>
            </a:solidFill>
          </a:ln>
        </c:spPr>
        <c:txPr>
          <a:bodyPr/>
          <a:lstStyle/>
          <a:p>
            <a:pPr>
              <a:defRPr sz="1399" baseline="0">
                <a:latin typeface="+mn-lt"/>
              </a:defRPr>
            </a:pPr>
            <a:endParaRPr lang="en-US"/>
          </a:p>
        </c:txPr>
        <c:crossAx val="119876608"/>
        <c:crosses val="autoZero"/>
        <c:auto val="1"/>
        <c:lblAlgn val="ctr"/>
        <c:lblOffset val="100"/>
      </c:catAx>
      <c:valAx>
        <c:axId val="119876608"/>
        <c:scaling>
          <c:orientation val="minMax"/>
          <c:max val="300"/>
          <c:min val="200"/>
        </c:scaling>
        <c:axPos val="l"/>
        <c:majorGridlines>
          <c:spPr>
            <a:ln>
              <a:solidFill>
                <a:sysClr val="windowText" lastClr="000000">
                  <a:lumMod val="65000"/>
                  <a:lumOff val="35000"/>
                </a:sysClr>
              </a:solidFill>
            </a:ln>
          </c:spPr>
        </c:majorGridlines>
        <c:title>
          <c:tx>
            <c:rich>
              <a:bodyPr/>
              <a:lstStyle/>
              <a:p>
                <a:pPr>
                  <a:defRPr sz="1395" b="0" i="0" u="none" strike="noStrike" baseline="0">
                    <a:solidFill>
                      <a:srgbClr val="000000"/>
                    </a:solidFill>
                    <a:latin typeface="Calibri"/>
                    <a:ea typeface="Calibri"/>
                    <a:cs typeface="Calibri"/>
                  </a:defRPr>
                </a:pPr>
                <a:r>
                  <a:rPr lang="en-US" dirty="0" smtClean="0"/>
                  <a:t>Average Scale</a:t>
                </a:r>
                <a:r>
                  <a:rPr lang="en-US" baseline="0" dirty="0" smtClean="0"/>
                  <a:t> Score</a:t>
                </a:r>
                <a:endParaRPr lang="en-US" dirty="0"/>
              </a:p>
            </c:rich>
          </c:tx>
          <c:layout/>
        </c:title>
        <c:numFmt formatCode="General" sourceLinked="1"/>
        <c:majorTickMark val="none"/>
        <c:tickLblPos val="nextTo"/>
        <c:spPr>
          <a:ln>
            <a:noFill/>
          </a:ln>
        </c:spPr>
        <c:txPr>
          <a:bodyPr/>
          <a:lstStyle/>
          <a:p>
            <a:pPr>
              <a:defRPr sz="1199">
                <a:latin typeface="+mn-lt"/>
              </a:defRPr>
            </a:pPr>
            <a:endParaRPr lang="en-US"/>
          </a:p>
        </c:txPr>
        <c:crossAx val="119874688"/>
        <c:crosses val="autoZero"/>
        <c:crossBetween val="between"/>
      </c:valAx>
    </c:plotArea>
    <c:legend>
      <c:legendPos val="tr"/>
      <c:layout>
        <c:manualLayout>
          <c:xMode val="edge"/>
          <c:yMode val="edge"/>
          <c:x val="0.50801377952755555"/>
          <c:y val="0.77014258961657445"/>
          <c:w val="0.46307900262467372"/>
          <c:h val="7.7529747089901194E-2"/>
        </c:manualLayout>
      </c:layout>
      <c:overlay val="1"/>
      <c:spPr>
        <a:solidFill>
          <a:schemeClr val="bg1"/>
        </a:solidFill>
        <a:ln>
          <a:solidFill>
            <a:sysClr val="windowText" lastClr="000000">
              <a:lumMod val="65000"/>
              <a:lumOff val="35000"/>
            </a:sysClr>
          </a:solidFill>
        </a:ln>
      </c:spPr>
      <c:txPr>
        <a:bodyPr/>
        <a:lstStyle/>
        <a:p>
          <a:pPr>
            <a:defRPr sz="1400">
              <a:latin typeface="+mn-lt"/>
            </a:defRPr>
          </a:pPr>
          <a:endParaRPr lang="en-US"/>
        </a:p>
      </c:txPr>
    </c:legend>
    <c:plotVisOnly val="1"/>
    <c:dispBlanksAs val="gap"/>
  </c:chart>
  <c:txPr>
    <a:bodyPr/>
    <a:lstStyle/>
    <a:p>
      <a:pPr>
        <a:defRPr sz="1799"/>
      </a:pPr>
      <a:endParaRPr lang="en-US"/>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dirty="0" smtClean="0"/>
              <a:t>By</a:t>
            </a:r>
            <a:r>
              <a:rPr lang="en-US" baseline="0" dirty="0" smtClean="0"/>
              <a:t> Race/Ethnicity – Nation</a:t>
            </a:r>
            <a:endParaRPr lang="en-US" dirty="0"/>
          </a:p>
        </c:rich>
      </c:tx>
      <c:layout/>
    </c:title>
    <c:plotArea>
      <c:layout/>
      <c:barChart>
        <c:barDir val="col"/>
        <c:grouping val="percentStacked"/>
        <c:ser>
          <c:idx val="0"/>
          <c:order val="0"/>
          <c:tx>
            <c:strRef>
              <c:f>Sheet1!$A$2</c:f>
              <c:strCache>
                <c:ptCount val="1"/>
                <c:pt idx="0">
                  <c:v>Below Basic</c:v>
                </c:pt>
              </c:strCache>
            </c:strRef>
          </c:tx>
          <c:spPr>
            <a:solidFill>
              <a:srgbClr val="F15D22"/>
            </a:solidFill>
            <a:ln>
              <a:solidFill>
                <a:sysClr val="windowText" lastClr="000000"/>
              </a:solidFill>
            </a:ln>
          </c:spPr>
          <c:dLbls>
            <c:txPr>
              <a:bodyPr/>
              <a:lstStyle/>
              <a:p>
                <a:pPr>
                  <a:defRPr sz="1397">
                    <a:latin typeface="+mn-lt"/>
                  </a:defRPr>
                </a:pPr>
                <a:endParaRPr lang="en-US"/>
              </a:p>
            </c:txPr>
            <c:showVal val="1"/>
          </c:dLbls>
          <c:cat>
            <c:strRef>
              <c:f>Sheet1!$B$1:$D$1</c:f>
              <c:strCache>
                <c:ptCount val="3"/>
                <c:pt idx="0">
                  <c:v>African American</c:v>
                </c:pt>
                <c:pt idx="1">
                  <c:v>Latino</c:v>
                </c:pt>
                <c:pt idx="2">
                  <c:v>White</c:v>
                </c:pt>
              </c:strCache>
            </c:strRef>
          </c:cat>
          <c:val>
            <c:numRef>
              <c:f>Sheet1!$B$2:$D$2</c:f>
              <c:numCache>
                <c:formatCode>0%</c:formatCode>
                <c:ptCount val="3"/>
                <c:pt idx="0">
                  <c:v>0.73000000000000065</c:v>
                </c:pt>
                <c:pt idx="1">
                  <c:v>0.61000000000000065</c:v>
                </c:pt>
                <c:pt idx="2">
                  <c:v>0.26</c:v>
                </c:pt>
              </c:numCache>
            </c:numRef>
          </c:val>
        </c:ser>
        <c:ser>
          <c:idx val="1"/>
          <c:order val="1"/>
          <c:tx>
            <c:strRef>
              <c:f>Sheet1!$A$3</c:f>
              <c:strCache>
                <c:ptCount val="1"/>
                <c:pt idx="0">
                  <c:v>Basic</c:v>
                </c:pt>
              </c:strCache>
            </c:strRef>
          </c:tx>
          <c:spPr>
            <a:solidFill>
              <a:srgbClr val="FFD457"/>
            </a:solidFill>
            <a:ln>
              <a:solidFill>
                <a:sysClr val="windowText" lastClr="000000"/>
              </a:solidFill>
            </a:ln>
          </c:spPr>
          <c:dLbls>
            <c:txPr>
              <a:bodyPr/>
              <a:lstStyle/>
              <a:p>
                <a:pPr>
                  <a:defRPr sz="1397">
                    <a:latin typeface="+mn-lt"/>
                  </a:defRPr>
                </a:pPr>
                <a:endParaRPr lang="en-US"/>
              </a:p>
            </c:txPr>
            <c:showVal val="1"/>
          </c:dLbls>
          <c:cat>
            <c:strRef>
              <c:f>Sheet1!$B$1:$D$1</c:f>
              <c:strCache>
                <c:ptCount val="3"/>
                <c:pt idx="0">
                  <c:v>African American</c:v>
                </c:pt>
                <c:pt idx="1">
                  <c:v>Latino</c:v>
                </c:pt>
                <c:pt idx="2">
                  <c:v>White</c:v>
                </c:pt>
              </c:strCache>
            </c:strRef>
          </c:cat>
          <c:val>
            <c:numRef>
              <c:f>Sheet1!$B$3:$D$3</c:f>
              <c:numCache>
                <c:formatCode>0%</c:formatCode>
                <c:ptCount val="3"/>
                <c:pt idx="0">
                  <c:v>0.24000000000000021</c:v>
                </c:pt>
                <c:pt idx="1">
                  <c:v>0.32000000000000267</c:v>
                </c:pt>
                <c:pt idx="2">
                  <c:v>0.49000000000000032</c:v>
                </c:pt>
              </c:numCache>
            </c:numRef>
          </c:val>
        </c:ser>
        <c:ser>
          <c:idx val="2"/>
          <c:order val="2"/>
          <c:tx>
            <c:strRef>
              <c:f>Sheet1!$A$4</c:f>
              <c:strCache>
                <c:ptCount val="1"/>
                <c:pt idx="0">
                  <c:v>Proficient/Advanced</c:v>
                </c:pt>
              </c:strCache>
            </c:strRef>
          </c:tx>
          <c:spPr>
            <a:solidFill>
              <a:srgbClr val="AFBD22"/>
            </a:solidFill>
            <a:ln>
              <a:solidFill>
                <a:sysClr val="windowText" lastClr="000000"/>
              </a:solidFill>
            </a:ln>
          </c:spPr>
          <c:dLbls>
            <c:txPr>
              <a:bodyPr/>
              <a:lstStyle/>
              <a:p>
                <a:pPr>
                  <a:defRPr sz="1397">
                    <a:solidFill>
                      <a:schemeClr val="tx1"/>
                    </a:solidFill>
                    <a:latin typeface="+mn-lt"/>
                  </a:defRPr>
                </a:pPr>
                <a:endParaRPr lang="en-US"/>
              </a:p>
            </c:txPr>
            <c:showVal val="1"/>
          </c:dLbls>
          <c:cat>
            <c:strRef>
              <c:f>Sheet1!$B$1:$D$1</c:f>
              <c:strCache>
                <c:ptCount val="3"/>
                <c:pt idx="0">
                  <c:v>African American</c:v>
                </c:pt>
                <c:pt idx="1">
                  <c:v>Latino</c:v>
                </c:pt>
                <c:pt idx="2">
                  <c:v>White</c:v>
                </c:pt>
              </c:strCache>
            </c:strRef>
          </c:cat>
          <c:val>
            <c:numRef>
              <c:f>Sheet1!$B$4:$D$4</c:f>
              <c:numCache>
                <c:formatCode>0%</c:formatCode>
                <c:ptCount val="3"/>
                <c:pt idx="0">
                  <c:v>3.0000000000000002E-2</c:v>
                </c:pt>
                <c:pt idx="1">
                  <c:v>7.0000000000000021E-2</c:v>
                </c:pt>
                <c:pt idx="2">
                  <c:v>0.26</c:v>
                </c:pt>
              </c:numCache>
            </c:numRef>
          </c:val>
        </c:ser>
        <c:dLbls>
          <c:showVal val="1"/>
        </c:dLbls>
        <c:gapWidth val="75"/>
        <c:overlap val="100"/>
        <c:axId val="118913280"/>
        <c:axId val="118927360"/>
      </c:barChart>
      <c:catAx>
        <c:axId val="118913280"/>
        <c:scaling>
          <c:orientation val="minMax"/>
        </c:scaling>
        <c:axPos val="b"/>
        <c:numFmt formatCode="General" sourceLinked="1"/>
        <c:majorTickMark val="none"/>
        <c:tickLblPos val="nextTo"/>
        <c:spPr>
          <a:ln w="31702">
            <a:solidFill>
              <a:schemeClr val="tx1">
                <a:lumMod val="65000"/>
                <a:lumOff val="35000"/>
              </a:schemeClr>
            </a:solidFill>
          </a:ln>
        </c:spPr>
        <c:txPr>
          <a:bodyPr/>
          <a:lstStyle/>
          <a:p>
            <a:pPr>
              <a:defRPr sz="1600" baseline="0">
                <a:latin typeface="+mn-lt"/>
              </a:defRPr>
            </a:pPr>
            <a:endParaRPr lang="en-US"/>
          </a:p>
        </c:txPr>
        <c:crossAx val="118927360"/>
        <c:crosses val="autoZero"/>
        <c:auto val="1"/>
        <c:lblAlgn val="ctr"/>
        <c:lblOffset val="100"/>
      </c:catAx>
      <c:valAx>
        <c:axId val="118927360"/>
        <c:scaling>
          <c:orientation val="minMax"/>
        </c:scaling>
        <c:axPos val="l"/>
        <c:majorGridlines>
          <c:spPr>
            <a:ln>
              <a:solidFill>
                <a:schemeClr val="tx1">
                  <a:lumMod val="65000"/>
                  <a:lumOff val="35000"/>
                </a:schemeClr>
              </a:solidFill>
            </a:ln>
          </c:spPr>
        </c:majorGridlines>
        <c:title>
          <c:tx>
            <c:rich>
              <a:bodyPr/>
              <a:lstStyle/>
              <a:p>
                <a:pPr>
                  <a:defRPr sz="1389" b="0" i="0" u="none" strike="noStrike" baseline="0">
                    <a:solidFill>
                      <a:srgbClr val="000000"/>
                    </a:solidFill>
                    <a:latin typeface="Calibri"/>
                    <a:ea typeface="Calibri"/>
                    <a:cs typeface="Calibri"/>
                  </a:defRPr>
                </a:pPr>
                <a:r>
                  <a:rPr lang="en-US" dirty="0" smtClean="0"/>
                  <a:t>Percentage of Students</a:t>
                </a:r>
                <a:endParaRPr lang="en-US" dirty="0"/>
              </a:p>
            </c:rich>
          </c:tx>
          <c:layout/>
        </c:title>
        <c:numFmt formatCode="0%" sourceLinked="1"/>
        <c:majorTickMark val="none"/>
        <c:tickLblPos val="nextTo"/>
        <c:spPr>
          <a:ln>
            <a:noFill/>
          </a:ln>
        </c:spPr>
        <c:txPr>
          <a:bodyPr/>
          <a:lstStyle/>
          <a:p>
            <a:pPr>
              <a:defRPr sz="1197">
                <a:latin typeface="+mn-lt"/>
              </a:defRPr>
            </a:pPr>
            <a:endParaRPr lang="en-US"/>
          </a:p>
        </c:txPr>
        <c:crossAx val="118913280"/>
        <c:crosses val="autoZero"/>
        <c:crossBetween val="between"/>
      </c:valAx>
    </c:plotArea>
    <c:legend>
      <c:legendPos val="r"/>
      <c:layout/>
      <c:spPr>
        <a:solidFill>
          <a:schemeClr val="bg1"/>
        </a:solidFill>
        <a:ln>
          <a:solidFill>
            <a:schemeClr val="tx1">
              <a:lumMod val="65000"/>
              <a:lumOff val="35000"/>
            </a:schemeClr>
          </a:solidFill>
        </a:ln>
      </c:spPr>
      <c:txPr>
        <a:bodyPr/>
        <a:lstStyle/>
        <a:p>
          <a:pPr>
            <a:defRPr sz="1398">
              <a:latin typeface="+mn-lt"/>
            </a:defRPr>
          </a:pPr>
          <a:endParaRPr lang="en-US"/>
        </a:p>
      </c:txPr>
    </c:legend>
    <c:plotVisOnly val="1"/>
    <c:dispBlanksAs val="gap"/>
  </c:chart>
  <c:txPr>
    <a:bodyPr/>
    <a:lstStyle/>
    <a:p>
      <a:pPr>
        <a:defRPr sz="1797"/>
      </a:pPr>
      <a:endParaRPr lang="en-US"/>
    </a:p>
  </c:txPr>
  <c:externalData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dirty="0" smtClean="0"/>
              <a:t>By</a:t>
            </a:r>
            <a:r>
              <a:rPr lang="en-US" baseline="0" dirty="0" smtClean="0"/>
              <a:t> Race/Ethnicity – Nation</a:t>
            </a:r>
            <a:endParaRPr lang="en-US" dirty="0"/>
          </a:p>
        </c:rich>
      </c:tx>
      <c:layout/>
    </c:title>
    <c:plotArea>
      <c:layout/>
      <c:barChart>
        <c:barDir val="col"/>
        <c:grouping val="percentStacked"/>
        <c:ser>
          <c:idx val="0"/>
          <c:order val="0"/>
          <c:tx>
            <c:strRef>
              <c:f>Sheet1!$A$2</c:f>
              <c:strCache>
                <c:ptCount val="1"/>
                <c:pt idx="0">
                  <c:v>Below Basic</c:v>
                </c:pt>
              </c:strCache>
            </c:strRef>
          </c:tx>
          <c:spPr>
            <a:solidFill>
              <a:srgbClr val="F15D22"/>
            </a:solidFill>
            <a:ln>
              <a:solidFill>
                <a:sysClr val="windowText" lastClr="000000"/>
              </a:solidFill>
            </a:ln>
          </c:spPr>
          <c:dLbls>
            <c:txPr>
              <a:bodyPr/>
              <a:lstStyle/>
              <a:p>
                <a:pPr>
                  <a:defRPr sz="1397">
                    <a:latin typeface="+mn-lt"/>
                  </a:defRPr>
                </a:pPr>
                <a:endParaRPr lang="en-US"/>
              </a:p>
            </c:txPr>
            <c:showVal val="1"/>
          </c:dLbls>
          <c:cat>
            <c:strRef>
              <c:f>Sheet1!$B$1:$D$1</c:f>
              <c:strCache>
                <c:ptCount val="3"/>
                <c:pt idx="0">
                  <c:v>African American</c:v>
                </c:pt>
                <c:pt idx="1">
                  <c:v>Latino</c:v>
                </c:pt>
                <c:pt idx="2">
                  <c:v>White</c:v>
                </c:pt>
              </c:strCache>
            </c:strRef>
          </c:cat>
          <c:val>
            <c:numRef>
              <c:f>Sheet1!$B$2:$D$2</c:f>
              <c:numCache>
                <c:formatCode>0%</c:formatCode>
                <c:ptCount val="3"/>
                <c:pt idx="0">
                  <c:v>0.37000000000000038</c:v>
                </c:pt>
                <c:pt idx="1">
                  <c:v>0.31000000000000238</c:v>
                </c:pt>
                <c:pt idx="2">
                  <c:v>9.0000000000000024E-2</c:v>
                </c:pt>
              </c:numCache>
            </c:numRef>
          </c:val>
        </c:ser>
        <c:ser>
          <c:idx val="1"/>
          <c:order val="1"/>
          <c:tx>
            <c:strRef>
              <c:f>Sheet1!$A$3</c:f>
              <c:strCache>
                <c:ptCount val="1"/>
                <c:pt idx="0">
                  <c:v>Basic</c:v>
                </c:pt>
              </c:strCache>
            </c:strRef>
          </c:tx>
          <c:spPr>
            <a:solidFill>
              <a:srgbClr val="FFD457"/>
            </a:solidFill>
            <a:ln>
              <a:solidFill>
                <a:sysClr val="windowText" lastClr="000000"/>
              </a:solidFill>
            </a:ln>
          </c:spPr>
          <c:dLbls>
            <c:txPr>
              <a:bodyPr/>
              <a:lstStyle/>
              <a:p>
                <a:pPr>
                  <a:defRPr sz="1397">
                    <a:latin typeface="+mn-lt"/>
                  </a:defRPr>
                </a:pPr>
                <a:endParaRPr lang="en-US"/>
              </a:p>
            </c:txPr>
            <c:showVal val="1"/>
          </c:dLbls>
          <c:cat>
            <c:strRef>
              <c:f>Sheet1!$B$1:$D$1</c:f>
              <c:strCache>
                <c:ptCount val="3"/>
                <c:pt idx="0">
                  <c:v>African American</c:v>
                </c:pt>
                <c:pt idx="1">
                  <c:v>Latino</c:v>
                </c:pt>
                <c:pt idx="2">
                  <c:v>White</c:v>
                </c:pt>
              </c:strCache>
            </c:strRef>
          </c:cat>
          <c:val>
            <c:numRef>
              <c:f>Sheet1!$B$3:$D$3</c:f>
              <c:numCache>
                <c:formatCode>0%</c:formatCode>
                <c:ptCount val="3"/>
                <c:pt idx="0">
                  <c:v>0.48000000000000032</c:v>
                </c:pt>
                <c:pt idx="1">
                  <c:v>0.47000000000000008</c:v>
                </c:pt>
                <c:pt idx="2">
                  <c:v>0.4</c:v>
                </c:pt>
              </c:numCache>
            </c:numRef>
          </c:val>
        </c:ser>
        <c:ser>
          <c:idx val="2"/>
          <c:order val="2"/>
          <c:tx>
            <c:strRef>
              <c:f>Sheet1!$A$4</c:f>
              <c:strCache>
                <c:ptCount val="1"/>
                <c:pt idx="0">
                  <c:v>Proficient/Advanced</c:v>
                </c:pt>
              </c:strCache>
            </c:strRef>
          </c:tx>
          <c:spPr>
            <a:solidFill>
              <a:srgbClr val="AFBD22"/>
            </a:solidFill>
            <a:ln>
              <a:solidFill>
                <a:sysClr val="windowText" lastClr="000000"/>
              </a:solidFill>
            </a:ln>
          </c:spPr>
          <c:dLbls>
            <c:txPr>
              <a:bodyPr/>
              <a:lstStyle/>
              <a:p>
                <a:pPr>
                  <a:defRPr sz="1397">
                    <a:solidFill>
                      <a:schemeClr val="tx1"/>
                    </a:solidFill>
                    <a:latin typeface="+mn-lt"/>
                  </a:defRPr>
                </a:pPr>
                <a:endParaRPr lang="en-US"/>
              </a:p>
            </c:txPr>
            <c:showVal val="1"/>
          </c:dLbls>
          <c:cat>
            <c:strRef>
              <c:f>Sheet1!$B$1:$D$1</c:f>
              <c:strCache>
                <c:ptCount val="3"/>
                <c:pt idx="0">
                  <c:v>African American</c:v>
                </c:pt>
                <c:pt idx="1">
                  <c:v>Latino</c:v>
                </c:pt>
                <c:pt idx="2">
                  <c:v>White</c:v>
                </c:pt>
              </c:strCache>
            </c:strRef>
          </c:cat>
          <c:val>
            <c:numRef>
              <c:f>Sheet1!$B$4:$D$4</c:f>
              <c:numCache>
                <c:formatCode>0%</c:formatCode>
                <c:ptCount val="3"/>
                <c:pt idx="0">
                  <c:v>0.15000000000000024</c:v>
                </c:pt>
                <c:pt idx="1">
                  <c:v>0.22</c:v>
                </c:pt>
                <c:pt idx="2">
                  <c:v>0.51</c:v>
                </c:pt>
              </c:numCache>
            </c:numRef>
          </c:val>
        </c:ser>
        <c:dLbls>
          <c:showVal val="1"/>
        </c:dLbls>
        <c:gapWidth val="75"/>
        <c:overlap val="100"/>
        <c:axId val="120396800"/>
        <c:axId val="120406784"/>
      </c:barChart>
      <c:catAx>
        <c:axId val="120396800"/>
        <c:scaling>
          <c:orientation val="minMax"/>
        </c:scaling>
        <c:axPos val="b"/>
        <c:numFmt formatCode="General" sourceLinked="1"/>
        <c:majorTickMark val="none"/>
        <c:tickLblPos val="nextTo"/>
        <c:spPr>
          <a:ln w="31702">
            <a:solidFill>
              <a:schemeClr val="tx1">
                <a:lumMod val="65000"/>
                <a:lumOff val="35000"/>
              </a:schemeClr>
            </a:solidFill>
          </a:ln>
        </c:spPr>
        <c:txPr>
          <a:bodyPr/>
          <a:lstStyle/>
          <a:p>
            <a:pPr>
              <a:defRPr sz="1600" baseline="0">
                <a:latin typeface="+mn-lt"/>
              </a:defRPr>
            </a:pPr>
            <a:endParaRPr lang="en-US"/>
          </a:p>
        </c:txPr>
        <c:crossAx val="120406784"/>
        <c:crosses val="autoZero"/>
        <c:auto val="1"/>
        <c:lblAlgn val="ctr"/>
        <c:lblOffset val="100"/>
      </c:catAx>
      <c:valAx>
        <c:axId val="120406784"/>
        <c:scaling>
          <c:orientation val="minMax"/>
        </c:scaling>
        <c:axPos val="l"/>
        <c:majorGridlines>
          <c:spPr>
            <a:ln>
              <a:solidFill>
                <a:schemeClr val="tx1">
                  <a:lumMod val="65000"/>
                  <a:lumOff val="35000"/>
                </a:schemeClr>
              </a:solidFill>
            </a:ln>
          </c:spPr>
        </c:majorGridlines>
        <c:title>
          <c:tx>
            <c:rich>
              <a:bodyPr/>
              <a:lstStyle/>
              <a:p>
                <a:pPr>
                  <a:defRPr sz="1389" b="0" i="0" u="none" strike="noStrike" baseline="0">
                    <a:solidFill>
                      <a:srgbClr val="000000"/>
                    </a:solidFill>
                    <a:latin typeface="Calibri"/>
                    <a:ea typeface="Calibri"/>
                    <a:cs typeface="Calibri"/>
                  </a:defRPr>
                </a:pPr>
                <a:r>
                  <a:rPr lang="en-US" dirty="0" smtClean="0"/>
                  <a:t>Percentage of Students</a:t>
                </a:r>
                <a:endParaRPr lang="en-US" dirty="0"/>
              </a:p>
            </c:rich>
          </c:tx>
          <c:layout/>
        </c:title>
        <c:numFmt formatCode="0%" sourceLinked="1"/>
        <c:majorTickMark val="none"/>
        <c:tickLblPos val="nextTo"/>
        <c:spPr>
          <a:ln>
            <a:noFill/>
          </a:ln>
        </c:spPr>
        <c:txPr>
          <a:bodyPr/>
          <a:lstStyle/>
          <a:p>
            <a:pPr>
              <a:defRPr sz="1197">
                <a:latin typeface="+mn-lt"/>
              </a:defRPr>
            </a:pPr>
            <a:endParaRPr lang="en-US"/>
          </a:p>
        </c:txPr>
        <c:crossAx val="120396800"/>
        <c:crosses val="autoZero"/>
        <c:crossBetween val="between"/>
      </c:valAx>
    </c:plotArea>
    <c:legend>
      <c:legendPos val="r"/>
      <c:layout/>
      <c:spPr>
        <a:solidFill>
          <a:schemeClr val="bg1"/>
        </a:solidFill>
        <a:ln>
          <a:solidFill>
            <a:schemeClr val="tx1">
              <a:lumMod val="65000"/>
              <a:lumOff val="35000"/>
            </a:schemeClr>
          </a:solidFill>
        </a:ln>
      </c:spPr>
      <c:txPr>
        <a:bodyPr/>
        <a:lstStyle/>
        <a:p>
          <a:pPr>
            <a:defRPr sz="1398">
              <a:latin typeface="+mn-lt"/>
            </a:defRPr>
          </a:pPr>
          <a:endParaRPr lang="en-US"/>
        </a:p>
      </c:txPr>
    </c:legend>
    <c:plotVisOnly val="1"/>
    <c:dispBlanksAs val="gap"/>
  </c:chart>
  <c:txPr>
    <a:bodyPr/>
    <a:lstStyle/>
    <a:p>
      <a:pPr>
        <a:defRPr sz="1797"/>
      </a:pPr>
      <a:endParaRPr lang="en-US"/>
    </a:p>
  </c:tx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dirty="0" smtClean="0"/>
              <a:t>Low-Income Students</a:t>
            </a:r>
            <a:r>
              <a:rPr lang="en-US" baseline="0" dirty="0" smtClean="0"/>
              <a:t> – Nation</a:t>
            </a:r>
            <a:endParaRPr lang="en-US" dirty="0"/>
          </a:p>
        </c:rich>
      </c:tx>
      <c:layout/>
    </c:title>
    <c:plotArea>
      <c:layout/>
      <c:barChart>
        <c:barDir val="col"/>
        <c:grouping val="percentStacked"/>
        <c:ser>
          <c:idx val="0"/>
          <c:order val="0"/>
          <c:tx>
            <c:strRef>
              <c:f>Sheet1!$A$2</c:f>
              <c:strCache>
                <c:ptCount val="1"/>
                <c:pt idx="0">
                  <c:v>Below Basic</c:v>
                </c:pt>
              </c:strCache>
            </c:strRef>
          </c:tx>
          <c:spPr>
            <a:solidFill>
              <a:srgbClr val="F15D22"/>
            </a:solidFill>
            <a:ln>
              <a:solidFill>
                <a:sysClr val="windowText" lastClr="000000"/>
              </a:solidFill>
            </a:ln>
          </c:spPr>
          <c:dLbls>
            <c:txPr>
              <a:bodyPr/>
              <a:lstStyle/>
              <a:p>
                <a:pPr>
                  <a:defRPr sz="1397">
                    <a:latin typeface="+mn-lt"/>
                  </a:defRPr>
                </a:pPr>
                <a:endParaRPr lang="en-US"/>
              </a:p>
            </c:txPr>
            <c:showVal val="1"/>
          </c:dLbls>
          <c:cat>
            <c:strRef>
              <c:f>Sheet1!$B$1:$C$1</c:f>
              <c:strCache>
                <c:ptCount val="2"/>
                <c:pt idx="0">
                  <c:v>1996</c:v>
                </c:pt>
                <c:pt idx="1">
                  <c:v>2007</c:v>
                </c:pt>
              </c:strCache>
            </c:strRef>
          </c:cat>
          <c:val>
            <c:numRef>
              <c:f>Sheet1!$B$2:$C$2</c:f>
              <c:numCache>
                <c:formatCode>0%</c:formatCode>
                <c:ptCount val="2"/>
                <c:pt idx="0">
                  <c:v>0.60000000000000064</c:v>
                </c:pt>
                <c:pt idx="1">
                  <c:v>0.30000000000000032</c:v>
                </c:pt>
              </c:numCache>
            </c:numRef>
          </c:val>
        </c:ser>
        <c:ser>
          <c:idx val="1"/>
          <c:order val="1"/>
          <c:tx>
            <c:strRef>
              <c:f>Sheet1!$A$3</c:f>
              <c:strCache>
                <c:ptCount val="1"/>
                <c:pt idx="0">
                  <c:v>Basic</c:v>
                </c:pt>
              </c:strCache>
            </c:strRef>
          </c:tx>
          <c:spPr>
            <a:solidFill>
              <a:srgbClr val="FFD457"/>
            </a:solidFill>
            <a:ln>
              <a:solidFill>
                <a:sysClr val="windowText" lastClr="000000"/>
              </a:solidFill>
            </a:ln>
          </c:spPr>
          <c:dLbls>
            <c:txPr>
              <a:bodyPr/>
              <a:lstStyle/>
              <a:p>
                <a:pPr>
                  <a:defRPr sz="1397">
                    <a:latin typeface="+mn-lt"/>
                  </a:defRPr>
                </a:pPr>
                <a:endParaRPr lang="en-US"/>
              </a:p>
            </c:txPr>
            <c:showVal val="1"/>
          </c:dLbls>
          <c:cat>
            <c:strRef>
              <c:f>Sheet1!$B$1:$C$1</c:f>
              <c:strCache>
                <c:ptCount val="2"/>
                <c:pt idx="0">
                  <c:v>1996</c:v>
                </c:pt>
                <c:pt idx="1">
                  <c:v>2007</c:v>
                </c:pt>
              </c:strCache>
            </c:strRef>
          </c:cat>
          <c:val>
            <c:numRef>
              <c:f>Sheet1!$B$3:$C$3</c:f>
              <c:numCache>
                <c:formatCode>0%</c:formatCode>
                <c:ptCount val="2"/>
                <c:pt idx="0">
                  <c:v>0.33000000000000296</c:v>
                </c:pt>
                <c:pt idx="1">
                  <c:v>0.48000000000000032</c:v>
                </c:pt>
              </c:numCache>
            </c:numRef>
          </c:val>
        </c:ser>
        <c:ser>
          <c:idx val="2"/>
          <c:order val="2"/>
          <c:tx>
            <c:strRef>
              <c:f>Sheet1!$A$4</c:f>
              <c:strCache>
                <c:ptCount val="1"/>
                <c:pt idx="0">
                  <c:v>Proficient/Advanced</c:v>
                </c:pt>
              </c:strCache>
            </c:strRef>
          </c:tx>
          <c:spPr>
            <a:solidFill>
              <a:srgbClr val="AFBD22"/>
            </a:solidFill>
            <a:ln>
              <a:solidFill>
                <a:sysClr val="windowText" lastClr="000000"/>
              </a:solidFill>
            </a:ln>
          </c:spPr>
          <c:dLbls>
            <c:txPr>
              <a:bodyPr/>
              <a:lstStyle/>
              <a:p>
                <a:pPr>
                  <a:defRPr sz="1397">
                    <a:solidFill>
                      <a:schemeClr val="tx1"/>
                    </a:solidFill>
                    <a:latin typeface="+mn-lt"/>
                  </a:defRPr>
                </a:pPr>
                <a:endParaRPr lang="en-US"/>
              </a:p>
            </c:txPr>
            <c:showVal val="1"/>
          </c:dLbls>
          <c:cat>
            <c:strRef>
              <c:f>Sheet1!$B$1:$C$1</c:f>
              <c:strCache>
                <c:ptCount val="2"/>
                <c:pt idx="0">
                  <c:v>1996</c:v>
                </c:pt>
                <c:pt idx="1">
                  <c:v>2007</c:v>
                </c:pt>
              </c:strCache>
            </c:strRef>
          </c:cat>
          <c:val>
            <c:numRef>
              <c:f>Sheet1!$B$4:$C$4</c:f>
              <c:numCache>
                <c:formatCode>0%</c:formatCode>
                <c:ptCount val="2"/>
                <c:pt idx="0">
                  <c:v>7.0000000000000021E-2</c:v>
                </c:pt>
                <c:pt idx="1">
                  <c:v>0.22</c:v>
                </c:pt>
              </c:numCache>
            </c:numRef>
          </c:val>
        </c:ser>
        <c:dLbls>
          <c:showVal val="1"/>
        </c:dLbls>
        <c:gapWidth val="75"/>
        <c:overlap val="100"/>
        <c:axId val="97506048"/>
        <c:axId val="120430592"/>
      </c:barChart>
      <c:catAx>
        <c:axId val="97506048"/>
        <c:scaling>
          <c:orientation val="minMax"/>
        </c:scaling>
        <c:axPos val="b"/>
        <c:numFmt formatCode="General" sourceLinked="1"/>
        <c:majorTickMark val="none"/>
        <c:tickLblPos val="nextTo"/>
        <c:spPr>
          <a:ln w="31702">
            <a:solidFill>
              <a:schemeClr val="tx1">
                <a:lumMod val="65000"/>
                <a:lumOff val="35000"/>
              </a:schemeClr>
            </a:solidFill>
          </a:ln>
        </c:spPr>
        <c:txPr>
          <a:bodyPr/>
          <a:lstStyle/>
          <a:p>
            <a:pPr>
              <a:defRPr sz="1600" baseline="0">
                <a:latin typeface="+mn-lt"/>
              </a:defRPr>
            </a:pPr>
            <a:endParaRPr lang="en-US"/>
          </a:p>
        </c:txPr>
        <c:crossAx val="120430592"/>
        <c:crosses val="autoZero"/>
        <c:auto val="1"/>
        <c:lblAlgn val="ctr"/>
        <c:lblOffset val="100"/>
      </c:catAx>
      <c:valAx>
        <c:axId val="120430592"/>
        <c:scaling>
          <c:orientation val="minMax"/>
        </c:scaling>
        <c:axPos val="l"/>
        <c:majorGridlines>
          <c:spPr>
            <a:ln>
              <a:solidFill>
                <a:schemeClr val="tx1">
                  <a:lumMod val="65000"/>
                  <a:lumOff val="35000"/>
                </a:schemeClr>
              </a:solidFill>
            </a:ln>
          </c:spPr>
        </c:majorGridlines>
        <c:title>
          <c:tx>
            <c:rich>
              <a:bodyPr/>
              <a:lstStyle/>
              <a:p>
                <a:pPr>
                  <a:defRPr sz="1389" b="0" i="0" u="none" strike="noStrike" baseline="0">
                    <a:solidFill>
                      <a:srgbClr val="000000"/>
                    </a:solidFill>
                    <a:latin typeface="Calibri"/>
                    <a:ea typeface="Calibri"/>
                    <a:cs typeface="Calibri"/>
                  </a:defRPr>
                </a:pPr>
                <a:r>
                  <a:rPr lang="en-US" dirty="0" smtClean="0"/>
                  <a:t>Percentage of Students</a:t>
                </a:r>
                <a:endParaRPr lang="en-US" dirty="0"/>
              </a:p>
            </c:rich>
          </c:tx>
          <c:layout/>
        </c:title>
        <c:numFmt formatCode="0%" sourceLinked="1"/>
        <c:majorTickMark val="none"/>
        <c:tickLblPos val="nextTo"/>
        <c:spPr>
          <a:ln>
            <a:noFill/>
          </a:ln>
        </c:spPr>
        <c:txPr>
          <a:bodyPr/>
          <a:lstStyle/>
          <a:p>
            <a:pPr>
              <a:defRPr sz="1197">
                <a:latin typeface="+mn-lt"/>
              </a:defRPr>
            </a:pPr>
            <a:endParaRPr lang="en-US"/>
          </a:p>
        </c:txPr>
        <c:crossAx val="97506048"/>
        <c:crosses val="autoZero"/>
        <c:crossBetween val="between"/>
      </c:valAx>
    </c:plotArea>
    <c:legend>
      <c:legendPos val="r"/>
      <c:layout/>
      <c:spPr>
        <a:solidFill>
          <a:schemeClr val="bg1"/>
        </a:solidFill>
        <a:ln>
          <a:solidFill>
            <a:schemeClr val="tx1">
              <a:lumMod val="65000"/>
              <a:lumOff val="35000"/>
            </a:schemeClr>
          </a:solidFill>
        </a:ln>
      </c:spPr>
      <c:txPr>
        <a:bodyPr/>
        <a:lstStyle/>
        <a:p>
          <a:pPr>
            <a:defRPr sz="1398">
              <a:latin typeface="+mn-lt"/>
            </a:defRPr>
          </a:pPr>
          <a:endParaRPr lang="en-US"/>
        </a:p>
      </c:txPr>
    </c:legend>
    <c:plotVisOnly val="1"/>
    <c:dispBlanksAs val="gap"/>
  </c:chart>
  <c:txPr>
    <a:bodyPr/>
    <a:lstStyle/>
    <a:p>
      <a:pPr>
        <a:defRPr sz="1797"/>
      </a:pPr>
      <a:endParaRPr lang="en-US"/>
    </a:p>
  </c:txPr>
  <c:externalData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17 Year Olds</a:t>
            </a:r>
            <a:r>
              <a:rPr lang="en-US" baseline="0" dirty="0" smtClean="0"/>
              <a:t> Overall - NAEP</a:t>
            </a:r>
            <a:endParaRPr lang="en-US" dirty="0"/>
          </a:p>
        </c:rich>
      </c:tx>
      <c:layout/>
    </c:title>
    <c:plotArea>
      <c:layout/>
      <c:lineChart>
        <c:grouping val="standard"/>
        <c:ser>
          <c:idx val="0"/>
          <c:order val="0"/>
          <c:tx>
            <c:strRef>
              <c:f>Sheet1!$A$2</c:f>
              <c:strCache>
                <c:ptCount val="1"/>
                <c:pt idx="0">
                  <c:v>READING</c:v>
                </c:pt>
              </c:strCache>
            </c:strRef>
          </c:tx>
          <c:spPr>
            <a:ln w="57150">
              <a:solidFill>
                <a:srgbClr val="667B7A"/>
              </a:solidFill>
            </a:ln>
          </c:spPr>
          <c:marker>
            <c:spPr>
              <a:solidFill>
                <a:srgbClr val="667B7A"/>
              </a:solidFill>
              <a:ln w="57150">
                <a:solidFill>
                  <a:srgbClr val="667B7A"/>
                </a:solidFill>
              </a:ln>
            </c:spPr>
          </c:marker>
          <c:dLbls>
            <c:dLbl>
              <c:idx val="1"/>
              <c:delete val="1"/>
            </c:dLbl>
            <c:dLbl>
              <c:idx val="2"/>
              <c:delete val="1"/>
            </c:dLbl>
            <c:dLbl>
              <c:idx val="3"/>
              <c:delete val="1"/>
            </c:dLbl>
            <c:dLbl>
              <c:idx val="4"/>
              <c:delete val="1"/>
            </c:dLbl>
            <c:dLbl>
              <c:idx val="5"/>
              <c:delete val="1"/>
            </c:dLbl>
            <c:dLbl>
              <c:idx val="6"/>
              <c:delete val="1"/>
            </c:dLbl>
            <c:txPr>
              <a:bodyPr/>
              <a:lstStyle/>
              <a:p>
                <a:pPr>
                  <a:defRPr sz="1400"/>
                </a:pPr>
                <a:endParaRPr lang="en-US"/>
              </a:p>
            </c:txPr>
            <c:dLblPos val="b"/>
            <c:showVal val="1"/>
          </c:dLbls>
          <c:cat>
            <c:strRef>
              <c:f>Sheet1!$B$1:$I$1</c:f>
              <c:strCache>
                <c:ptCount val="8"/>
                <c:pt idx="0">
                  <c:v>1984</c:v>
                </c:pt>
                <c:pt idx="1">
                  <c:v>1988</c:v>
                </c:pt>
                <c:pt idx="2">
                  <c:v>1990</c:v>
                </c:pt>
                <c:pt idx="3">
                  <c:v>1992</c:v>
                </c:pt>
                <c:pt idx="4">
                  <c:v>1994</c:v>
                </c:pt>
                <c:pt idx="5">
                  <c:v>1996</c:v>
                </c:pt>
                <c:pt idx="6">
                  <c:v>1999</c:v>
                </c:pt>
                <c:pt idx="7">
                  <c:v>2004</c:v>
                </c:pt>
              </c:strCache>
            </c:strRef>
          </c:cat>
          <c:val>
            <c:numRef>
              <c:f>Sheet1!$B$2:$I$2</c:f>
              <c:numCache>
                <c:formatCode>General</c:formatCode>
                <c:ptCount val="8"/>
                <c:pt idx="0">
                  <c:v>289</c:v>
                </c:pt>
                <c:pt idx="1">
                  <c:v>290</c:v>
                </c:pt>
                <c:pt idx="2">
                  <c:v>290</c:v>
                </c:pt>
                <c:pt idx="3">
                  <c:v>290</c:v>
                </c:pt>
                <c:pt idx="4">
                  <c:v>288</c:v>
                </c:pt>
                <c:pt idx="5">
                  <c:v>288</c:v>
                </c:pt>
                <c:pt idx="6">
                  <c:v>288</c:v>
                </c:pt>
                <c:pt idx="7">
                  <c:v>285</c:v>
                </c:pt>
              </c:numCache>
            </c:numRef>
          </c:val>
        </c:ser>
        <c:dLbls>
          <c:showVal val="1"/>
        </c:dLbls>
        <c:marker val="1"/>
        <c:axId val="130632704"/>
        <c:axId val="130675456"/>
      </c:lineChart>
      <c:catAx>
        <c:axId val="130632704"/>
        <c:scaling>
          <c:orientation val="minMax"/>
        </c:scaling>
        <c:axPos val="b"/>
        <c:numFmt formatCode="General" sourceLinked="1"/>
        <c:majorTickMark val="none"/>
        <c:tickLblPos val="nextTo"/>
        <c:spPr>
          <a:ln w="31731">
            <a:solidFill>
              <a:sysClr val="windowText" lastClr="000000">
                <a:lumMod val="65000"/>
                <a:lumOff val="35000"/>
              </a:sysClr>
            </a:solidFill>
          </a:ln>
        </c:spPr>
        <c:txPr>
          <a:bodyPr/>
          <a:lstStyle/>
          <a:p>
            <a:pPr>
              <a:defRPr sz="1399" baseline="0">
                <a:latin typeface="+mn-lt"/>
              </a:defRPr>
            </a:pPr>
            <a:endParaRPr lang="en-US"/>
          </a:p>
        </c:txPr>
        <c:crossAx val="130675456"/>
        <c:crosses val="autoZero"/>
        <c:auto val="1"/>
        <c:lblAlgn val="ctr"/>
        <c:lblOffset val="100"/>
      </c:catAx>
      <c:valAx>
        <c:axId val="130675456"/>
        <c:scaling>
          <c:orientation val="minMax"/>
          <c:max val="340"/>
          <c:min val="240"/>
        </c:scaling>
        <c:axPos val="l"/>
        <c:majorGridlines>
          <c:spPr>
            <a:ln>
              <a:solidFill>
                <a:sysClr val="windowText" lastClr="000000">
                  <a:lumMod val="65000"/>
                  <a:lumOff val="35000"/>
                </a:sysClr>
              </a:solidFill>
            </a:ln>
          </c:spPr>
        </c:majorGridlines>
        <c:title>
          <c:tx>
            <c:rich>
              <a:bodyPr/>
              <a:lstStyle/>
              <a:p>
                <a:pPr>
                  <a:defRPr sz="1395" b="0" i="0" u="none" strike="noStrike" baseline="0">
                    <a:solidFill>
                      <a:srgbClr val="000000"/>
                    </a:solidFill>
                    <a:latin typeface="Calibri"/>
                    <a:ea typeface="Calibri"/>
                    <a:cs typeface="Calibri"/>
                  </a:defRPr>
                </a:pPr>
                <a:r>
                  <a:rPr lang="en-US" dirty="0" smtClean="0"/>
                  <a:t>Average Scale Score</a:t>
                </a:r>
                <a:endParaRPr lang="en-US" dirty="0"/>
              </a:p>
            </c:rich>
          </c:tx>
          <c:layout/>
        </c:title>
        <c:numFmt formatCode="General" sourceLinked="1"/>
        <c:majorTickMark val="none"/>
        <c:tickLblPos val="nextTo"/>
        <c:spPr>
          <a:ln>
            <a:noFill/>
          </a:ln>
        </c:spPr>
        <c:txPr>
          <a:bodyPr/>
          <a:lstStyle/>
          <a:p>
            <a:pPr>
              <a:defRPr sz="1199">
                <a:latin typeface="+mn-lt"/>
              </a:defRPr>
            </a:pPr>
            <a:endParaRPr lang="en-US"/>
          </a:p>
        </c:txPr>
        <c:crossAx val="130632704"/>
        <c:crosses val="autoZero"/>
        <c:crossBetween val="between"/>
      </c:valAx>
    </c:plotArea>
    <c:plotVisOnly val="1"/>
    <c:dispBlanksAs val="gap"/>
  </c:chart>
  <c:txPr>
    <a:bodyPr/>
    <a:lstStyle/>
    <a:p>
      <a:pPr>
        <a:defRPr sz="1799"/>
      </a:pPr>
      <a:endParaRPr lang="en-US"/>
    </a:p>
  </c:txPr>
  <c:externalData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800" dirty="0" smtClean="0"/>
              <a:t>17-Year-Olds</a:t>
            </a:r>
            <a:endParaRPr lang="en-US" sz="1800" dirty="0"/>
          </a:p>
        </c:rich>
      </c:tx>
      <c:layout/>
    </c:title>
    <c:plotArea>
      <c:layout/>
      <c:lineChart>
        <c:grouping val="standard"/>
        <c:ser>
          <c:idx val="0"/>
          <c:order val="0"/>
          <c:tx>
            <c:strRef>
              <c:f>Sheet1!$A$2</c:f>
              <c:strCache>
                <c:ptCount val="1"/>
                <c:pt idx="0">
                  <c:v>Overall</c:v>
                </c:pt>
              </c:strCache>
            </c:strRef>
          </c:tx>
          <c:spPr>
            <a:ln w="57150">
              <a:solidFill>
                <a:srgbClr val="667B7A"/>
              </a:solidFill>
            </a:ln>
          </c:spPr>
          <c:marker>
            <c:spPr>
              <a:solidFill>
                <a:srgbClr val="667B7A"/>
              </a:solidFill>
              <a:ln w="57150">
                <a:solidFill>
                  <a:srgbClr val="667B7A"/>
                </a:solidFill>
              </a:ln>
            </c:spPr>
          </c:marker>
          <c:dLbls>
            <c:txPr>
              <a:bodyPr/>
              <a:lstStyle/>
              <a:p>
                <a:pPr>
                  <a:defRPr sz="1400"/>
                </a:pPr>
                <a:endParaRPr lang="en-US"/>
              </a:p>
            </c:txPr>
            <c:dLblPos val="b"/>
            <c:showVal val="1"/>
          </c:dLbls>
          <c:cat>
            <c:strRef>
              <c:f>Sheet1!$B$1:$L$1</c:f>
              <c:strCache>
                <c:ptCount val="11"/>
                <c:pt idx="0">
                  <c:v>1973*</c:v>
                </c:pt>
                <c:pt idx="1">
                  <c:v>1978*</c:v>
                </c:pt>
                <c:pt idx="2">
                  <c:v>1982*</c:v>
                </c:pt>
                <c:pt idx="3">
                  <c:v>1986*</c:v>
                </c:pt>
                <c:pt idx="4">
                  <c:v>1990*</c:v>
                </c:pt>
                <c:pt idx="5">
                  <c:v>1992*</c:v>
                </c:pt>
                <c:pt idx="6">
                  <c:v>1994*</c:v>
                </c:pt>
                <c:pt idx="7">
                  <c:v>1996*</c:v>
                </c:pt>
                <c:pt idx="8">
                  <c:v>1999*</c:v>
                </c:pt>
                <c:pt idx="9">
                  <c:v>2004</c:v>
                </c:pt>
                <c:pt idx="10">
                  <c:v>2008</c:v>
                </c:pt>
              </c:strCache>
            </c:strRef>
          </c:cat>
          <c:val>
            <c:numRef>
              <c:f>Sheet1!$B$2:$L$2</c:f>
              <c:numCache>
                <c:formatCode>General</c:formatCode>
                <c:ptCount val="11"/>
                <c:pt idx="0">
                  <c:v>304</c:v>
                </c:pt>
                <c:pt idx="1">
                  <c:v>300</c:v>
                </c:pt>
                <c:pt idx="2">
                  <c:v>298</c:v>
                </c:pt>
                <c:pt idx="3">
                  <c:v>302</c:v>
                </c:pt>
                <c:pt idx="4">
                  <c:v>305</c:v>
                </c:pt>
                <c:pt idx="5">
                  <c:v>307</c:v>
                </c:pt>
                <c:pt idx="6">
                  <c:v>306</c:v>
                </c:pt>
                <c:pt idx="7">
                  <c:v>307</c:v>
                </c:pt>
                <c:pt idx="8">
                  <c:v>308</c:v>
                </c:pt>
                <c:pt idx="9">
                  <c:v>305</c:v>
                </c:pt>
                <c:pt idx="10">
                  <c:v>306</c:v>
                </c:pt>
              </c:numCache>
            </c:numRef>
          </c:val>
        </c:ser>
        <c:dLbls>
          <c:showVal val="1"/>
        </c:dLbls>
        <c:marker val="1"/>
        <c:axId val="130573824"/>
        <c:axId val="130575360"/>
      </c:lineChart>
      <c:catAx>
        <c:axId val="130573824"/>
        <c:scaling>
          <c:orientation val="minMax"/>
        </c:scaling>
        <c:axPos val="b"/>
        <c:numFmt formatCode="General" sourceLinked="1"/>
        <c:majorTickMark val="none"/>
        <c:tickLblPos val="nextTo"/>
        <c:spPr>
          <a:ln w="31731">
            <a:solidFill>
              <a:sysClr val="windowText" lastClr="000000">
                <a:lumMod val="65000"/>
                <a:lumOff val="35000"/>
              </a:sysClr>
            </a:solidFill>
          </a:ln>
        </c:spPr>
        <c:txPr>
          <a:bodyPr/>
          <a:lstStyle/>
          <a:p>
            <a:pPr>
              <a:defRPr sz="1399" baseline="0">
                <a:latin typeface="+mn-lt"/>
              </a:defRPr>
            </a:pPr>
            <a:endParaRPr lang="en-US"/>
          </a:p>
        </c:txPr>
        <c:crossAx val="130575360"/>
        <c:crosses val="autoZero"/>
        <c:auto val="1"/>
        <c:lblAlgn val="ctr"/>
        <c:lblOffset val="100"/>
      </c:catAx>
      <c:valAx>
        <c:axId val="130575360"/>
        <c:scaling>
          <c:orientation val="minMax"/>
          <c:max val="350"/>
          <c:min val="250"/>
        </c:scaling>
        <c:axPos val="l"/>
        <c:majorGridlines>
          <c:spPr>
            <a:ln>
              <a:solidFill>
                <a:sysClr val="windowText" lastClr="000000">
                  <a:lumMod val="65000"/>
                  <a:lumOff val="35000"/>
                </a:sysClr>
              </a:solidFill>
            </a:ln>
          </c:spPr>
        </c:majorGridlines>
        <c:title>
          <c:tx>
            <c:rich>
              <a:bodyPr/>
              <a:lstStyle/>
              <a:p>
                <a:pPr>
                  <a:defRPr sz="1395" b="0" i="0" u="none" strike="noStrike" baseline="0">
                    <a:solidFill>
                      <a:srgbClr val="000000"/>
                    </a:solidFill>
                    <a:latin typeface="Calibri"/>
                    <a:ea typeface="Calibri"/>
                    <a:cs typeface="Calibri"/>
                  </a:defRPr>
                </a:pPr>
                <a:r>
                  <a:rPr lang="en-US"/>
                  <a:t>Average Scale Score</a:t>
                </a:r>
              </a:p>
            </c:rich>
          </c:tx>
          <c:layout/>
        </c:title>
        <c:numFmt formatCode="General" sourceLinked="1"/>
        <c:majorTickMark val="none"/>
        <c:tickLblPos val="nextTo"/>
        <c:spPr>
          <a:ln>
            <a:noFill/>
          </a:ln>
        </c:spPr>
        <c:txPr>
          <a:bodyPr/>
          <a:lstStyle/>
          <a:p>
            <a:pPr>
              <a:defRPr sz="1199">
                <a:latin typeface="+mn-lt"/>
              </a:defRPr>
            </a:pPr>
            <a:endParaRPr lang="en-US"/>
          </a:p>
        </c:txPr>
        <c:crossAx val="130573824"/>
        <c:crosses val="autoZero"/>
        <c:crossBetween val="between"/>
      </c:valAx>
    </c:plotArea>
    <c:plotVisOnly val="1"/>
    <c:dispBlanksAs val="gap"/>
  </c:chart>
  <c:txPr>
    <a:bodyPr/>
    <a:lstStyle/>
    <a:p>
      <a:pPr>
        <a:defRPr sz="1799"/>
      </a:pPr>
      <a:endParaRPr lang="en-US"/>
    </a:p>
  </c:txPr>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5.png"/></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0.png"/></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2.png"/></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35.png"/></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37.png"/></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40.png"/></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41.png"/></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42.png"/></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45.png"/></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46.png"/></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4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4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835C42-C1F5-4839-9B2F-048B65D63892}" type="datetimeFigureOut">
              <a:rPr lang="en-US" smtClean="0"/>
              <a:pPr/>
              <a:t>11/11/2009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1EA1CA-EE82-4C90-B377-A385590F99A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1EA1CA-EE82-4C90-B377-A385590F99A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TextEdit="1"/>
          </p:cNvSpPr>
          <p:nvPr>
            <p:ph type="sldImg"/>
          </p:nvPr>
        </p:nvSpPr>
        <p:spPr bwMode="auto">
          <a:noFill/>
          <a:ln>
            <a:solidFill>
              <a:srgbClr val="000000"/>
            </a:solidFill>
            <a:miter lim="800000"/>
            <a:headEnd/>
            <a:tailEnd/>
          </a:ln>
        </p:spPr>
      </p:sp>
      <p:sp>
        <p:nvSpPr>
          <p:cNvPr id="13517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TextEdit="1"/>
          </p:cNvSpPr>
          <p:nvPr>
            <p:ph type="sldImg"/>
          </p:nvPr>
        </p:nvSpPr>
        <p:spPr bwMode="auto">
          <a:noFill/>
          <a:ln>
            <a:solidFill>
              <a:srgbClr val="000000"/>
            </a:solidFill>
            <a:miter lim="800000"/>
            <a:headEnd/>
            <a:tailEnd/>
          </a:ln>
        </p:spPr>
      </p:sp>
      <p:sp>
        <p:nvSpPr>
          <p:cNvPr id="13619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TextEdit="1"/>
          </p:cNvSpPr>
          <p:nvPr>
            <p:ph type="sldImg"/>
          </p:nvPr>
        </p:nvSpPr>
        <p:spPr bwMode="auto">
          <a:noFill/>
          <a:ln>
            <a:solidFill>
              <a:srgbClr val="000000"/>
            </a:solidFill>
            <a:miter lim="800000"/>
            <a:headEnd/>
            <a:tailEnd/>
          </a:ln>
        </p:spPr>
      </p:sp>
      <p:sp>
        <p:nvSpPr>
          <p:cNvPr id="24269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Rot="1" noChangeAspect="1" noTextEdit="1"/>
          </p:cNvSpPr>
          <p:nvPr>
            <p:ph type="sldImg"/>
          </p:nvPr>
        </p:nvSpPr>
        <p:spPr bwMode="auto">
          <a:noFill/>
          <a:ln>
            <a:solidFill>
              <a:srgbClr val="000000"/>
            </a:solidFill>
            <a:miter lim="800000"/>
            <a:headEnd/>
            <a:tailEnd/>
          </a:ln>
        </p:spPr>
      </p:sp>
      <p:sp>
        <p:nvSpPr>
          <p:cNvPr id="24371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Rot="1" noChangeAspect="1" noTextEdit="1"/>
          </p:cNvSpPr>
          <p:nvPr>
            <p:ph type="sldImg"/>
          </p:nvPr>
        </p:nvSpPr>
        <p:spPr bwMode="auto">
          <a:noFill/>
          <a:ln>
            <a:solidFill>
              <a:srgbClr val="000000"/>
            </a:solidFill>
            <a:miter lim="800000"/>
            <a:headEnd/>
            <a:tailEnd/>
          </a:ln>
        </p:spPr>
      </p:sp>
      <p:sp>
        <p:nvSpPr>
          <p:cNvPr id="24473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Rot="1" noChangeAspect="1" noTextEdit="1"/>
          </p:cNvSpPr>
          <p:nvPr>
            <p:ph type="sldImg"/>
          </p:nvPr>
        </p:nvSpPr>
        <p:spPr bwMode="auto">
          <a:noFill/>
          <a:ln>
            <a:solidFill>
              <a:srgbClr val="000000"/>
            </a:solidFill>
            <a:miter lim="800000"/>
            <a:headEnd/>
            <a:tailEnd/>
          </a:ln>
        </p:spPr>
      </p:sp>
      <p:sp>
        <p:nvSpPr>
          <p:cNvPr id="24576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spect="1" noTextEdit="1"/>
          </p:cNvSpPr>
          <p:nvPr>
            <p:ph type="sldImg"/>
          </p:nvPr>
        </p:nvSpPr>
        <p:spPr bwMode="auto">
          <a:noFill/>
          <a:ln>
            <a:solidFill>
              <a:srgbClr val="000000"/>
            </a:solidFill>
            <a:miter lim="800000"/>
            <a:headEnd/>
            <a:tailEnd/>
          </a:ln>
        </p:spPr>
      </p:sp>
      <p:sp>
        <p:nvSpPr>
          <p:cNvPr id="24678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p:txBody>
          <a:bodyPr/>
          <a:lstStyle/>
          <a:p>
            <a:pPr>
              <a:defRPr/>
            </a:pPr>
            <a:fld id="{76677287-DE86-42CF-AB3A-266BD3F194A5}" type="slidenum">
              <a:rPr lang="en-US" smtClean="0"/>
              <a:pPr>
                <a:defRPr/>
              </a:pPr>
              <a:t>108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Rot="1" noChangeAspect="1" noTextEdit="1"/>
          </p:cNvSpPr>
          <p:nvPr>
            <p:ph type="sldImg"/>
          </p:nvPr>
        </p:nvSpPr>
        <p:spPr bwMode="auto">
          <a:noFill/>
          <a:ln>
            <a:solidFill>
              <a:srgbClr val="000000"/>
            </a:solidFill>
            <a:miter lim="800000"/>
            <a:headEnd/>
            <a:tailEnd/>
          </a:ln>
        </p:spPr>
      </p:sp>
      <p:sp>
        <p:nvSpPr>
          <p:cNvPr id="25293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TextEdit="1"/>
          </p:cNvSpPr>
          <p:nvPr>
            <p:ph type="sldImg"/>
          </p:nvPr>
        </p:nvSpPr>
        <p:spPr bwMode="auto">
          <a:noFill/>
          <a:ln>
            <a:solidFill>
              <a:srgbClr val="000000"/>
            </a:solidFill>
            <a:miter lim="800000"/>
            <a:headEnd/>
            <a:tailEnd/>
          </a:ln>
        </p:spPr>
      </p:sp>
      <p:sp>
        <p:nvSpPr>
          <p:cNvPr id="12083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Rot="1" noChangeAspect="1" noTextEdit="1"/>
          </p:cNvSpPr>
          <p:nvPr>
            <p:ph type="sldImg"/>
          </p:nvPr>
        </p:nvSpPr>
        <p:spPr bwMode="auto">
          <a:noFill/>
          <a:ln>
            <a:solidFill>
              <a:srgbClr val="000000"/>
            </a:solidFill>
            <a:miter lim="800000"/>
            <a:headEnd/>
            <a:tailEnd/>
          </a:ln>
        </p:spPr>
      </p:sp>
      <p:sp>
        <p:nvSpPr>
          <p:cNvPr id="25600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Rot="1" noChangeAspect="1" noTextEdit="1"/>
          </p:cNvSpPr>
          <p:nvPr>
            <p:ph type="sldImg"/>
          </p:nvPr>
        </p:nvSpPr>
        <p:spPr bwMode="auto">
          <a:noFill/>
          <a:ln>
            <a:solidFill>
              <a:srgbClr val="000000"/>
            </a:solidFill>
            <a:miter lim="800000"/>
            <a:headEnd/>
            <a:tailEnd/>
          </a:ln>
        </p:spPr>
      </p:sp>
      <p:sp>
        <p:nvSpPr>
          <p:cNvPr id="25702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Rot="1" noChangeAspect="1" noTextEdit="1"/>
          </p:cNvSpPr>
          <p:nvPr>
            <p:ph type="sldImg"/>
          </p:nvPr>
        </p:nvSpPr>
        <p:spPr bwMode="auto">
          <a:noFill/>
          <a:ln>
            <a:solidFill>
              <a:srgbClr val="000000"/>
            </a:solidFill>
            <a:miter lim="800000"/>
            <a:headEnd/>
            <a:tailEnd/>
          </a:ln>
        </p:spPr>
      </p:sp>
      <p:sp>
        <p:nvSpPr>
          <p:cNvPr id="25907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spect="1" noTextEdit="1"/>
          </p:cNvSpPr>
          <p:nvPr>
            <p:ph type="sldImg"/>
          </p:nvPr>
        </p:nvSpPr>
        <p:spPr bwMode="auto">
          <a:noFill/>
          <a:ln>
            <a:solidFill>
              <a:srgbClr val="000000"/>
            </a:solidFill>
            <a:miter lim="800000"/>
            <a:headEnd/>
            <a:tailEnd/>
          </a:ln>
        </p:spPr>
      </p:sp>
      <p:sp>
        <p:nvSpPr>
          <p:cNvPr id="26112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TextEdit="1"/>
          </p:cNvSpPr>
          <p:nvPr>
            <p:ph type="sldImg"/>
          </p:nvPr>
        </p:nvSpPr>
        <p:spPr bwMode="auto">
          <a:noFill/>
          <a:ln>
            <a:solidFill>
              <a:srgbClr val="000000"/>
            </a:solidFill>
            <a:miter lim="800000"/>
            <a:headEnd/>
            <a:tailEnd/>
          </a:ln>
        </p:spPr>
      </p:sp>
      <p:sp>
        <p:nvSpPr>
          <p:cNvPr id="2621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1031"/>
          <p:cNvSpPr>
            <a:spLocks noGrp="1" noChangeArrowheads="1"/>
          </p:cNvSpPr>
          <p:nvPr>
            <p:ph type="sldNum" sz="quarter" idx="5"/>
          </p:nvPr>
        </p:nvSpPr>
        <p:spPr>
          <a:noFill/>
        </p:spPr>
        <p:txBody>
          <a:bodyPr/>
          <a:lstStyle/>
          <a:p>
            <a:fld id="{DFB86CB9-FCA1-48EE-852C-605806105C57}" type="slidenum">
              <a:rPr lang="en-US" smtClean="0"/>
              <a:pPr/>
              <a:t>138</a:t>
            </a:fld>
            <a:endParaRPr lang="en-US" smtClean="0"/>
          </a:p>
        </p:txBody>
      </p:sp>
      <p:sp>
        <p:nvSpPr>
          <p:cNvPr id="115715" name="Rectangle 2"/>
          <p:cNvSpPr>
            <a:spLocks noGrp="1" noRot="1" noChangeAspect="1" noChangeArrowheads="1" noTextEdit="1"/>
          </p:cNvSpPr>
          <p:nvPr>
            <p:ph type="sldImg"/>
          </p:nvPr>
        </p:nvSpPr>
        <p:spPr>
          <a:xfrm>
            <a:off x="1144588" y="685800"/>
            <a:ext cx="4572000" cy="3429000"/>
          </a:xfrm>
          <a:ln/>
        </p:spPr>
      </p:sp>
      <p:sp>
        <p:nvSpPr>
          <p:cNvPr id="115716" name="Rectangle 3"/>
          <p:cNvSpPr>
            <a:spLocks noGrp="1" noChangeArrowheads="1"/>
          </p:cNvSpPr>
          <p:nvPr>
            <p:ph type="body" idx="1"/>
          </p:nvPr>
        </p:nvSpPr>
        <p:spPr>
          <a:noFill/>
          <a:ln/>
        </p:spPr>
        <p:txBody>
          <a:bodyPr/>
          <a:lstStyle/>
          <a:p>
            <a:r>
              <a:rPr lang="en-US" smtClean="0"/>
              <a:t>P 9</a:t>
            </a:r>
          </a:p>
          <a:p>
            <a:r>
              <a:rPr lang="en-US" smtClean="0"/>
              <a:t>The means for the bottom quartile and the top quartile.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B43402E-098F-4FF5-8891-BA0531E0FC63}" type="slidenum">
              <a:rPr lang="en-US"/>
              <a:pPr>
                <a:defRPr/>
              </a:pPr>
              <a:t>141</a:t>
            </a:fld>
            <a:endParaRPr lang="en-US"/>
          </a:p>
        </p:txBody>
      </p:sp>
      <p:sp>
        <p:nvSpPr>
          <p:cNvPr id="263171"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2631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Drs William Sanders and June Rivers, using a different value-added model, conducted a similar study of two school districts in Tennessee and found similar results to those in Dallas.  A student’s achievement in math was significantly affected by the effectiveness of his/her teacher.  District 1 students assigned to effective tchrs scored in the 96th percentile while there peers assigned to 3 ineffective tchrs scored in the 44th percentile. </a:t>
            </a:r>
          </a:p>
          <a:p>
            <a:pPr eaLnBrk="1" hangingPunct="1"/>
            <a:endParaRPr lang="en-US" smtClean="0"/>
          </a:p>
          <a:p>
            <a:pPr eaLnBrk="1" hangingPunct="1"/>
            <a:r>
              <a:rPr lang="en-US" smtClean="0"/>
              <a:t>Additional info</a:t>
            </a:r>
          </a:p>
          <a:p>
            <a:pPr eaLnBrk="1" hangingPunct="1"/>
            <a:r>
              <a:rPr lang="en-US" smtClean="0"/>
              <a:t>Looked at a cohort of students who started 2</a:t>
            </a:r>
            <a:r>
              <a:rPr lang="en-US" baseline="30000" smtClean="0"/>
              <a:t>nd</a:t>
            </a:r>
            <a:r>
              <a:rPr lang="en-US" smtClean="0"/>
              <a:t> grade in 1991 and followed until end of fifth grade.  They focused on math achievement over three years and found that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p:txBody>
          <a:bodyPr/>
          <a:lstStyle/>
          <a:p>
            <a:pPr>
              <a:defRPr/>
            </a:pPr>
            <a:fld id="{8ADD25C4-094D-46ED-AF34-C9865B1618F7}" type="slidenum">
              <a:rPr lang="en-US"/>
              <a:pPr>
                <a:defRPr/>
              </a:pPr>
              <a:t>148</a:t>
            </a:fld>
            <a:endParaRPr lang="en-US"/>
          </a:p>
        </p:txBody>
      </p:sp>
      <p:sp>
        <p:nvSpPr>
          <p:cNvPr id="2652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52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Data is from the 2003-2004 Schools &amp; Staffing Survey (SASS)</a:t>
            </a:r>
          </a:p>
          <a:p>
            <a:pPr lvl="1" eaLnBrk="1" hangingPunct="1"/>
            <a:r>
              <a:rPr lang="en-US" smtClean="0"/>
              <a:t>SASS surveys a nationally representative sample of teachers.</a:t>
            </a:r>
          </a:p>
          <a:p>
            <a:pPr eaLnBrk="1" hangingPunct="1"/>
            <a:r>
              <a:rPr lang="en-US" smtClean="0"/>
              <a:t>Analysis examines out-of-field teaching in core academic classes at secondary &amp; middle school:</a:t>
            </a:r>
          </a:p>
          <a:p>
            <a:pPr lvl="1" eaLnBrk="1" hangingPunct="1"/>
            <a:r>
              <a:rPr lang="en-US" smtClean="0"/>
              <a:t>Core academic classes are English, math, social studies and science.  </a:t>
            </a:r>
          </a:p>
          <a:p>
            <a:pPr lvl="1" eaLnBrk="1" hangingPunct="1"/>
            <a:r>
              <a:rPr lang="en-US" smtClean="0"/>
              <a:t>“Out-of-field” is defined as a teacher lacking </a:t>
            </a:r>
            <a:r>
              <a:rPr lang="en-US" u="sng" smtClean="0"/>
              <a:t>both</a:t>
            </a:r>
            <a:r>
              <a:rPr lang="en-US" smtClean="0"/>
              <a:t> an in-field regular certification and a major in the subject of the classes she/he was assigned to teach </a:t>
            </a:r>
          </a:p>
          <a:p>
            <a:pPr lvl="1" eaLnBrk="1" hangingPunct="1"/>
            <a:r>
              <a:rPr lang="en-US" smtClean="0"/>
              <a:t>Secondary classes include departmentalized classes in grades 7-12. </a:t>
            </a:r>
          </a:p>
          <a:p>
            <a:pPr lvl="1" eaLnBrk="1" hangingPunct="1"/>
            <a:r>
              <a:rPr lang="en-US" smtClean="0"/>
              <a:t>Middle grades include 5-8. Only teachers assigned to departmentalized classes count towards middle grades.</a:t>
            </a:r>
          </a:p>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p>
            <a:pPr>
              <a:defRPr/>
            </a:pPr>
            <a:fld id="{AD410699-206B-48C6-A586-DAD5D7D53D6F}" type="slidenum">
              <a:rPr lang="en-US"/>
              <a:pPr>
                <a:defRPr/>
              </a:pPr>
              <a:t>149</a:t>
            </a:fld>
            <a:endParaRPr lang="en-US"/>
          </a:p>
        </p:txBody>
      </p:sp>
      <p:sp>
        <p:nvSpPr>
          <p:cNvPr id="2662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62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Data is from the 2003-2004 Schools &amp; Staffing Survey (SASS)</a:t>
            </a:r>
          </a:p>
          <a:p>
            <a:pPr lvl="1" eaLnBrk="1" hangingPunct="1"/>
            <a:r>
              <a:rPr lang="en-US" smtClean="0"/>
              <a:t>SASS surveys a nationally representative sample of teachers.</a:t>
            </a:r>
          </a:p>
          <a:p>
            <a:pPr eaLnBrk="1" hangingPunct="1"/>
            <a:r>
              <a:rPr lang="en-US" smtClean="0"/>
              <a:t>Analysis examines out-of-field teaching in core academic classes at secondary &amp; middle school:</a:t>
            </a:r>
          </a:p>
          <a:p>
            <a:pPr lvl="1" eaLnBrk="1" hangingPunct="1"/>
            <a:r>
              <a:rPr lang="en-US" smtClean="0"/>
              <a:t>Core academic classes are English, math, social studies and science.  </a:t>
            </a:r>
          </a:p>
          <a:p>
            <a:pPr lvl="1" eaLnBrk="1" hangingPunct="1"/>
            <a:r>
              <a:rPr lang="en-US" smtClean="0"/>
              <a:t>“Out-of-field” is defined as a teacher lacking </a:t>
            </a:r>
            <a:r>
              <a:rPr lang="en-US" u="sng" smtClean="0"/>
              <a:t>both</a:t>
            </a:r>
            <a:r>
              <a:rPr lang="en-US" smtClean="0"/>
              <a:t> an in-field regular certification and a major in the subject of the classes she/he was assigned to teach </a:t>
            </a:r>
          </a:p>
          <a:p>
            <a:pPr lvl="1" eaLnBrk="1" hangingPunct="1"/>
            <a:r>
              <a:rPr lang="en-US" smtClean="0"/>
              <a:t>Secondary classes include departmentalized classes in grades 7-12. </a:t>
            </a:r>
          </a:p>
          <a:p>
            <a:pPr lvl="1" eaLnBrk="1" hangingPunct="1"/>
            <a:r>
              <a:rPr lang="en-US" smtClean="0"/>
              <a:t>Middle grades include 5-8. Only teachers assigned to departmentalized classes count towards middle grades.</a:t>
            </a:r>
          </a:p>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4B2E783-E1F8-4E66-BA4F-5D53E9812D68}" type="slidenum">
              <a:rPr lang="en-US"/>
              <a:pPr>
                <a:defRPr/>
              </a:pPr>
              <a:t>151</a:t>
            </a:fld>
            <a:endParaRPr lang="en-US"/>
          </a:p>
        </p:txBody>
      </p:sp>
      <p:sp>
        <p:nvSpPr>
          <p:cNvPr id="267267"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2672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Another set of researchers in Dallas TX found that students with a previous history of low-achievement were more likely to be assigned to ineffective tchrs.  Over all three grades we see more low achievers being assigned to ineffective tchrs and in 6th grade the difference is remarkable with 125 more students assigned to ineffective tchrs.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TextEdit="1"/>
          </p:cNvSpPr>
          <p:nvPr>
            <p:ph type="sldImg"/>
          </p:nvPr>
        </p:nvSpPr>
        <p:spPr bwMode="auto">
          <a:noFill/>
          <a:ln>
            <a:solidFill>
              <a:srgbClr val="000000"/>
            </a:solidFill>
            <a:miter lim="800000"/>
            <a:headEnd/>
            <a:tailEnd/>
          </a:ln>
        </p:spPr>
      </p:sp>
      <p:sp>
        <p:nvSpPr>
          <p:cNvPr id="10137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TextEdit="1"/>
          </p:cNvSpPr>
          <p:nvPr>
            <p:ph type="sldImg"/>
          </p:nvPr>
        </p:nvSpPr>
        <p:spPr bwMode="auto">
          <a:noFill/>
          <a:ln>
            <a:solidFill>
              <a:srgbClr val="000000"/>
            </a:solidFill>
            <a:miter lim="800000"/>
            <a:headEnd/>
            <a:tailEnd/>
          </a:ln>
        </p:spPr>
      </p:sp>
      <p:sp>
        <p:nvSpPr>
          <p:cNvPr id="10240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TextEdit="1"/>
          </p:cNvSpPr>
          <p:nvPr>
            <p:ph type="sldImg"/>
          </p:nvPr>
        </p:nvSpPr>
        <p:spPr bwMode="auto">
          <a:noFill/>
          <a:ln>
            <a:solidFill>
              <a:srgbClr val="000000"/>
            </a:solidFill>
            <a:miter lim="800000"/>
            <a:headEnd/>
            <a:tailEnd/>
          </a:ln>
        </p:spPr>
      </p:sp>
      <p:sp>
        <p:nvSpPr>
          <p:cNvPr id="10342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TextEdit="1"/>
          </p:cNvSpPr>
          <p:nvPr>
            <p:ph type="sldImg"/>
          </p:nvPr>
        </p:nvSpPr>
        <p:spPr bwMode="auto">
          <a:noFill/>
          <a:ln>
            <a:solidFill>
              <a:srgbClr val="000000"/>
            </a:solidFill>
            <a:miter lim="800000"/>
            <a:headEnd/>
            <a:tailEnd/>
          </a:ln>
        </p:spPr>
      </p:sp>
      <p:sp>
        <p:nvSpPr>
          <p:cNvPr id="13005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FD4904-2166-436E-88F6-4211A54AC44C}" type="slidenum">
              <a:rPr lang="en-US"/>
              <a:pPr/>
              <a:t>51</a:t>
            </a:fld>
            <a:endParaRPr lang="en-US"/>
          </a:p>
        </p:txBody>
      </p:sp>
      <p:sp>
        <p:nvSpPr>
          <p:cNvPr id="1439746" name="Rectangle 2"/>
          <p:cNvSpPr>
            <a:spLocks noGrp="1" noRot="1" noChangeAspect="1" noChangeArrowheads="1" noTextEdit="1"/>
          </p:cNvSpPr>
          <p:nvPr>
            <p:ph type="sldImg"/>
          </p:nvPr>
        </p:nvSpPr>
        <p:spPr>
          <a:xfrm>
            <a:off x="1144588" y="685800"/>
            <a:ext cx="4572000" cy="3429000"/>
          </a:xfrm>
          <a:ln/>
        </p:spPr>
      </p:sp>
      <p:sp>
        <p:nvSpPr>
          <p:cNvPr id="1439747" name="Rectangle 3"/>
          <p:cNvSpPr>
            <a:spLocks noGrp="1" noChangeArrowheads="1"/>
          </p:cNvSpPr>
          <p:nvPr>
            <p:ph type="body" idx="1"/>
          </p:nvPr>
        </p:nvSpPr>
        <p:spPr>
          <a:xfrm>
            <a:off x="685800" y="4343400"/>
            <a:ext cx="5486400" cy="4114800"/>
          </a:xfrm>
        </p:spPr>
        <p:txBody>
          <a:bodyPr/>
          <a:lstStyle/>
          <a:p>
            <a:r>
              <a:rPr lang="en-US"/>
              <a:t>In addition, when Richard Ingersoll analyzed the SAS data, he found that these same schls are more likely to have a higher percentage of classes being taught by tchrs without a major or minor in the field for which they are teaching.  The results are particularly striking in high poverty schls where there is a difference of 13 percentage points.</a:t>
            </a:r>
          </a:p>
          <a:p>
            <a:endParaRPr lang="en-US"/>
          </a:p>
          <a:p>
            <a:r>
              <a:rPr lang="en-US"/>
              <a:t>Definitions</a:t>
            </a:r>
          </a:p>
          <a:p>
            <a:r>
              <a:rPr lang="en-US"/>
              <a:t>High Poverty-A school where 50% or more of the students are eligible for free/reduced price lunch</a:t>
            </a:r>
          </a:p>
          <a:p>
            <a:r>
              <a:rPr lang="en-US"/>
              <a:t>Low-poverty-A school where 15% or fewer of the students are eligible for free/reduced price lunch</a:t>
            </a:r>
          </a:p>
          <a:p>
            <a:endParaRPr lang="en-US"/>
          </a:p>
          <a:p>
            <a:r>
              <a:rPr lang="en-US"/>
              <a:t>High-minority-A school where 50% or more of the students are nonwhite.</a:t>
            </a:r>
          </a:p>
          <a:p>
            <a:r>
              <a:rPr lang="en-US"/>
              <a:t>Low-minority-A school where 15% or fewer of the students are nonwhite.</a:t>
            </a:r>
          </a:p>
          <a:p>
            <a:endParaRPr lang="en-US"/>
          </a:p>
          <a:p>
            <a:endParaRPr lang="en-US"/>
          </a:p>
          <a:p>
            <a:endParaRPr lang="en-US"/>
          </a:p>
          <a:p>
            <a:endParaRPr lang="en-US"/>
          </a:p>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4FB828-B396-4C72-BDC6-E741677AB9E0}" type="slidenum">
              <a:rPr lang="en-US"/>
              <a:pPr/>
              <a:t>52</a:t>
            </a:fld>
            <a:endParaRPr lang="en-US"/>
          </a:p>
        </p:txBody>
      </p:sp>
      <p:sp>
        <p:nvSpPr>
          <p:cNvPr id="1441794" name="Rectangle 2"/>
          <p:cNvSpPr>
            <a:spLocks noGrp="1" noRot="1" noChangeAspect="1" noChangeArrowheads="1" noTextEdit="1"/>
          </p:cNvSpPr>
          <p:nvPr>
            <p:ph type="sldImg"/>
          </p:nvPr>
        </p:nvSpPr>
        <p:spPr>
          <a:xfrm>
            <a:off x="1144588" y="685800"/>
            <a:ext cx="4572000" cy="3429000"/>
          </a:xfrm>
          <a:ln/>
        </p:spPr>
      </p:sp>
      <p:sp>
        <p:nvSpPr>
          <p:cNvPr id="1441795" name="Rectangle 3"/>
          <p:cNvSpPr>
            <a:spLocks noGrp="1" noChangeArrowheads="1"/>
          </p:cNvSpPr>
          <p:nvPr>
            <p:ph type="body" idx="1"/>
          </p:nvPr>
        </p:nvSpPr>
        <p:spPr>
          <a:xfrm>
            <a:off x="685800" y="4343400"/>
            <a:ext cx="5486400" cy="4114800"/>
          </a:xfrm>
        </p:spPr>
        <p:txBody>
          <a:bodyPr/>
          <a:lstStyle/>
          <a:p>
            <a:r>
              <a:rPr lang="en-US"/>
              <a:t>Schls with higher proportions of poor and minority students have more inexperienced tchrs.  If we take a look at the graph, we see that in high poverty schls almost double the amount of tchrs have less than three years of experience.  The same is also true for high minority schls.</a:t>
            </a:r>
          </a:p>
          <a:p>
            <a:endParaRPr lang="en-US"/>
          </a:p>
          <a:p>
            <a:r>
              <a:rPr lang="en-US"/>
              <a:t>High poverty-top quartile of schools with students eligible for free/reduced price lunch.</a:t>
            </a:r>
          </a:p>
          <a:p>
            <a:r>
              <a:rPr lang="en-US"/>
              <a:t>Low poverty-bottom quartile of schools with students eligible for free/reduced price lunch.</a:t>
            </a:r>
          </a:p>
          <a:p>
            <a:endParaRPr lang="en-US"/>
          </a:p>
          <a:p>
            <a:r>
              <a:rPr lang="en-US"/>
              <a:t>High minority-top quartile; those schools with the highest concentrations of minority students.</a:t>
            </a:r>
          </a:p>
          <a:p>
            <a:r>
              <a:rPr lang="en-US"/>
              <a:t>Low minority-bottom quartile of schools with the lowest concentrations of minority students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TextEdit="1"/>
          </p:cNvSpPr>
          <p:nvPr>
            <p:ph type="sldImg"/>
          </p:nvPr>
        </p:nvSpPr>
        <p:spPr bwMode="auto">
          <a:noFill/>
          <a:ln>
            <a:solidFill>
              <a:srgbClr val="000000"/>
            </a:solidFill>
            <a:miter lim="800000"/>
            <a:headEnd/>
            <a:tailEnd/>
          </a:ln>
        </p:spPr>
      </p:sp>
      <p:sp>
        <p:nvSpPr>
          <p:cNvPr id="1341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acintosh%20HD:Users:tsuname:Documents:ACTIVE%20JOBS:ED%20TRUST:08-098%20IDENTITY:LOGOS%2008:ET_logo_08_RGB_256.gif"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0" y="0"/>
            <a:ext cx="9144000" cy="381000"/>
          </a:xfrm>
          <a:prstGeom prst="rect">
            <a:avLst/>
          </a:prstGeom>
          <a:solidFill>
            <a:srgbClr val="FFD457"/>
          </a:solidFill>
          <a:ln w="9525">
            <a:noFill/>
            <a:miter lim="800000"/>
            <a:headEnd/>
            <a:tailEnd/>
          </a:ln>
        </p:spPr>
        <p:txBody>
          <a:bodyPr wrap="none" anchor="ctr"/>
          <a:lstStyle/>
          <a:p>
            <a:pPr algn="ctr" fontAlgn="auto">
              <a:spcBef>
                <a:spcPts val="0"/>
              </a:spcBef>
              <a:spcAft>
                <a:spcPts val="0"/>
              </a:spcAft>
              <a:defRPr/>
            </a:pPr>
            <a:endParaRPr lang="en-US">
              <a:solidFill>
                <a:schemeClr val="bg1"/>
              </a:solidFill>
              <a:latin typeface="+mn-lt"/>
            </a:endParaRPr>
          </a:p>
        </p:txBody>
      </p:sp>
      <p:sp>
        <p:nvSpPr>
          <p:cNvPr id="4" name="Rectangle 9"/>
          <p:cNvSpPr>
            <a:spLocks noChangeArrowheads="1"/>
          </p:cNvSpPr>
          <p:nvPr userDrawn="1"/>
        </p:nvSpPr>
        <p:spPr bwMode="auto">
          <a:xfrm>
            <a:off x="0" y="6477000"/>
            <a:ext cx="9144000" cy="381000"/>
          </a:xfrm>
          <a:prstGeom prst="rect">
            <a:avLst/>
          </a:prstGeom>
          <a:solidFill>
            <a:srgbClr val="919CA3"/>
          </a:solidFill>
          <a:ln w="9525">
            <a:noFill/>
            <a:miter lim="800000"/>
            <a:headEnd/>
            <a:tailEnd/>
          </a:ln>
        </p:spPr>
        <p:txBody>
          <a:bodyPr wrap="none" anchor="ctr"/>
          <a:lstStyle/>
          <a:p>
            <a:pPr algn="ctr" fontAlgn="auto">
              <a:spcBef>
                <a:spcPts val="0"/>
              </a:spcBef>
              <a:spcAft>
                <a:spcPts val="0"/>
              </a:spcAft>
              <a:defRPr/>
            </a:pPr>
            <a:endParaRPr lang="en-US">
              <a:solidFill>
                <a:schemeClr val="bg1"/>
              </a:solidFill>
              <a:latin typeface="+mn-lt"/>
            </a:endParaRPr>
          </a:p>
        </p:txBody>
      </p:sp>
      <p:sp>
        <p:nvSpPr>
          <p:cNvPr id="5" name="Text Box 6"/>
          <p:cNvSpPr txBox="1">
            <a:spLocks noChangeArrowheads="1"/>
          </p:cNvSpPr>
          <p:nvPr userDrawn="1"/>
        </p:nvSpPr>
        <p:spPr bwMode="auto">
          <a:xfrm>
            <a:off x="6400800" y="6486525"/>
            <a:ext cx="2667000" cy="295275"/>
          </a:xfrm>
          <a:prstGeom prst="rect">
            <a:avLst/>
          </a:prstGeom>
          <a:noFill/>
          <a:ln w="9525">
            <a:noFill/>
            <a:miter lim="800000"/>
            <a:headEnd/>
            <a:tailEnd/>
          </a:ln>
        </p:spPr>
        <p:txBody>
          <a:bodyPr>
            <a:spAutoFit/>
          </a:bodyPr>
          <a:lstStyle/>
          <a:p>
            <a:pPr algn="r" fontAlgn="auto">
              <a:lnSpc>
                <a:spcPts val="1600"/>
              </a:lnSpc>
              <a:spcBef>
                <a:spcPts val="0"/>
              </a:spcBef>
              <a:spcAft>
                <a:spcPts val="0"/>
              </a:spcAft>
              <a:defRPr/>
            </a:pPr>
            <a:r>
              <a:rPr lang="en-US" sz="1300" b="1" dirty="0">
                <a:solidFill>
                  <a:schemeClr val="bg1"/>
                </a:solidFill>
                <a:latin typeface="+mn-lt"/>
              </a:rPr>
              <a:t>© </a:t>
            </a:r>
            <a:r>
              <a:rPr lang="en-US" sz="1300" b="1" dirty="0" smtClean="0">
                <a:solidFill>
                  <a:schemeClr val="bg1"/>
                </a:solidFill>
                <a:latin typeface="+mn-lt"/>
              </a:rPr>
              <a:t>2009 </a:t>
            </a:r>
            <a:r>
              <a:rPr lang="en-US" sz="1300" b="1" dirty="0">
                <a:solidFill>
                  <a:schemeClr val="bg1"/>
                </a:solidFill>
                <a:latin typeface="+mn-lt"/>
              </a:rPr>
              <a:t>THE EDUCATION TRUST</a:t>
            </a:r>
          </a:p>
        </p:txBody>
      </p:sp>
      <p:sp>
        <p:nvSpPr>
          <p:cNvPr id="2" name="Title 1"/>
          <p:cNvSpPr>
            <a:spLocks noGrp="1"/>
          </p:cNvSpPr>
          <p:nvPr>
            <p:ph type="ctrTitle"/>
          </p:nvPr>
        </p:nvSpPr>
        <p:spPr>
          <a:xfrm>
            <a:off x="685800" y="1676400"/>
            <a:ext cx="7772400" cy="3581400"/>
          </a:xfrm>
        </p:spPr>
        <p:txBody>
          <a:bodyPr>
            <a:normAutofit/>
          </a:bodyPr>
          <a:lstStyle>
            <a:lvl1pPr>
              <a:defRPr sz="4000">
                <a:latin typeface="+mn-lt"/>
              </a:defRPr>
            </a:lvl1pPr>
          </a:lstStyle>
          <a:p>
            <a:r>
              <a:rPr lang="en-US" dirty="0"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4" name="Rectangle 2"/>
          <p:cNvSpPr>
            <a:spLocks noChangeArrowheads="1"/>
          </p:cNvSpPr>
          <p:nvPr userDrawn="1"/>
        </p:nvSpPr>
        <p:spPr bwMode="auto">
          <a:xfrm>
            <a:off x="0" y="0"/>
            <a:ext cx="9144000" cy="381000"/>
          </a:xfrm>
          <a:prstGeom prst="rect">
            <a:avLst/>
          </a:prstGeom>
          <a:solidFill>
            <a:srgbClr val="FFD457"/>
          </a:solidFill>
          <a:ln w="9525">
            <a:noFill/>
            <a:miter lim="800000"/>
            <a:headEnd/>
            <a:tailEnd/>
          </a:ln>
        </p:spPr>
        <p:txBody>
          <a:bodyPr wrap="none" anchor="ctr"/>
          <a:lstStyle/>
          <a:p>
            <a:pPr algn="ctr" fontAlgn="auto">
              <a:spcBef>
                <a:spcPts val="0"/>
              </a:spcBef>
              <a:spcAft>
                <a:spcPts val="0"/>
              </a:spcAft>
              <a:defRPr/>
            </a:pPr>
            <a:endParaRPr lang="en-US">
              <a:solidFill>
                <a:schemeClr val="bg1"/>
              </a:solidFill>
              <a:latin typeface="+mn-lt"/>
            </a:endParaRP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CCD8FE0D-4D60-4CD3-8DDC-ADAD658AAFE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26A46D1-0F5B-4131-BA3B-D57272D978DF}" type="datetimeFigureOut">
              <a:rPr lang="en-US"/>
              <a:pPr>
                <a:defRPr/>
              </a:pPr>
              <a:t>11/11/2009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84FEB9-D87A-4FDD-B6E4-D13B526BF642}"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smtClean="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EBF26ADE-2147-42D5-8E6C-7104DA81C085}" type="slidenum">
              <a:rPr lang="en-US"/>
              <a:pPr>
                <a:defRPr/>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26C13A5-1E3E-4615-B00B-A23D6E24145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Rectangle 2"/>
          <p:cNvSpPr>
            <a:spLocks noChangeArrowheads="1"/>
          </p:cNvSpPr>
          <p:nvPr userDrawn="1"/>
        </p:nvSpPr>
        <p:spPr bwMode="auto">
          <a:xfrm>
            <a:off x="0" y="0"/>
            <a:ext cx="9144000" cy="381000"/>
          </a:xfrm>
          <a:prstGeom prst="rect">
            <a:avLst/>
          </a:prstGeom>
          <a:solidFill>
            <a:srgbClr val="FFD457"/>
          </a:solidFill>
          <a:ln w="9525">
            <a:noFill/>
            <a:miter lim="800000"/>
            <a:headEnd/>
            <a:tailEnd/>
          </a:ln>
        </p:spPr>
        <p:txBody>
          <a:bodyPr wrap="none" anchor="ctr"/>
          <a:lstStyle/>
          <a:p>
            <a:pPr algn="ctr" fontAlgn="auto">
              <a:spcBef>
                <a:spcPts val="0"/>
              </a:spcBef>
              <a:spcAft>
                <a:spcPts val="0"/>
              </a:spcAft>
              <a:defRPr/>
            </a:pPr>
            <a:endParaRPr lang="en-US">
              <a:solidFill>
                <a:schemeClr val="bg1"/>
              </a:solidFill>
              <a:latin typeface="+mn-lt"/>
            </a:endParaRPr>
          </a:p>
        </p:txBody>
      </p:sp>
      <p:sp>
        <p:nvSpPr>
          <p:cNvPr id="9" name="TextBox 8"/>
          <p:cNvSpPr txBox="1"/>
          <p:nvPr userDrawn="1"/>
        </p:nvSpPr>
        <p:spPr>
          <a:xfrm>
            <a:off x="0" y="6248400"/>
            <a:ext cx="609600" cy="261610"/>
          </a:xfrm>
          <a:prstGeom prst="rect">
            <a:avLst/>
          </a:prstGeom>
          <a:noFill/>
        </p:spPr>
        <p:txBody>
          <a:bodyPr>
            <a:spAutoFit/>
          </a:bodyPr>
          <a:lstStyle/>
          <a:p>
            <a:pPr fontAlgn="auto">
              <a:spcBef>
                <a:spcPts val="0"/>
              </a:spcBef>
              <a:spcAft>
                <a:spcPts val="0"/>
              </a:spcAft>
              <a:defRPr/>
            </a:pPr>
            <a:r>
              <a:rPr lang="en-US" sz="1100" dirty="0">
                <a:latin typeface="+mn-lt"/>
              </a:rPr>
              <a:t>Source:</a:t>
            </a:r>
          </a:p>
        </p:txBody>
      </p:sp>
      <p:sp>
        <p:nvSpPr>
          <p:cNvPr id="2" name="Title 1"/>
          <p:cNvSpPr>
            <a:spLocks noGrp="1"/>
          </p:cNvSpPr>
          <p:nvPr>
            <p:ph type="title"/>
          </p:nvPr>
        </p:nvSpPr>
        <p:spPr>
          <a:xfrm>
            <a:off x="457200" y="609600"/>
            <a:ext cx="8229600" cy="1066800"/>
          </a:xfrm>
        </p:spPr>
        <p:txBody>
          <a:bodyPr>
            <a:normAutofit/>
          </a:bodyPr>
          <a:lstStyle>
            <a:lvl1pPr>
              <a:defRPr sz="4000">
                <a:latin typeface="+mj-lt"/>
              </a:defRPr>
            </a:lvl1pPr>
          </a:lstStyle>
          <a:p>
            <a:r>
              <a:rPr lang="en-US" dirty="0" smtClean="0"/>
              <a:t>Click to edit Master title style</a:t>
            </a:r>
            <a:endParaRPr lang="en-US" dirty="0"/>
          </a:p>
        </p:txBody>
      </p:sp>
      <p:sp>
        <p:nvSpPr>
          <p:cNvPr id="3" name="Content Placeholder 2"/>
          <p:cNvSpPr>
            <a:spLocks noGrp="1"/>
          </p:cNvSpPr>
          <p:nvPr>
            <p:ph idx="1"/>
          </p:nvPr>
        </p:nvSpPr>
        <p:spPr>
          <a:xfrm>
            <a:off x="762000" y="1676400"/>
            <a:ext cx="7620000" cy="4449763"/>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0"/>
          </p:nvPr>
        </p:nvSpPr>
        <p:spPr>
          <a:xfrm>
            <a:off x="457200" y="6248400"/>
            <a:ext cx="4953000" cy="228600"/>
          </a:xfrm>
        </p:spPr>
        <p:txBody>
          <a:bodyPr/>
          <a:lstStyle>
            <a:lvl1pPr>
              <a:buNone/>
              <a:defRPr sz="1100">
                <a:latin typeface="+mn-lt"/>
              </a:defRPr>
            </a:lvl1pPr>
          </a:lstStyle>
          <a:p>
            <a:pPr lvl="0"/>
            <a:r>
              <a:rPr lang="en-US" dirty="0" smtClean="0"/>
              <a:t>Click to edit Master text styles</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FBBD5D2-8462-4914-B182-70CDF295DB76}" type="datetimeFigureOut">
              <a:rPr lang="en-US"/>
              <a:pPr>
                <a:defRPr/>
              </a:pPr>
              <a:t>11/11/2009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9F21CD-89FC-489E-BA68-BA1D4C62B1B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8D37746-87CA-4343-84C8-01F357543768}" type="datetimeFigureOut">
              <a:rPr lang="en-US"/>
              <a:pPr>
                <a:defRPr/>
              </a:pPr>
              <a:t>11/11/2009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D53F7FA-D530-4416-ABA9-F3521EDDA14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9F1236A-9B29-45D1-B445-1184FC230DDC}" type="datetimeFigureOut">
              <a:rPr lang="en-US"/>
              <a:pPr>
                <a:defRPr/>
              </a:pPr>
              <a:t>11/11/2009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681753A-3BE5-462A-B313-305591F2F51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5638800"/>
            <a:ext cx="9144000" cy="1219200"/>
          </a:xfrm>
          <a:prstGeom prst="rect">
            <a:avLst/>
          </a:prstGeom>
          <a:solidFill>
            <a:srgbClr val="919CA3"/>
          </a:solidFill>
          <a:ln w="9525">
            <a:noFill/>
            <a:miter lim="800000"/>
            <a:headEnd/>
            <a:tailEnd/>
          </a:ln>
        </p:spPr>
        <p:txBody>
          <a:bodyPr wrap="none" anchor="ctr"/>
          <a:lstStyle/>
          <a:p>
            <a:pPr fontAlgn="auto">
              <a:spcBef>
                <a:spcPts val="0"/>
              </a:spcBef>
              <a:spcAft>
                <a:spcPts val="0"/>
              </a:spcAft>
              <a:defRPr/>
            </a:pPr>
            <a:endParaRPr lang="en-US" dirty="0">
              <a:latin typeface="+mn-lt"/>
            </a:endParaRPr>
          </a:p>
        </p:txBody>
      </p:sp>
      <p:sp>
        <p:nvSpPr>
          <p:cNvPr id="5" name="Rectangle 4"/>
          <p:cNvSpPr>
            <a:spLocks noChangeArrowheads="1"/>
          </p:cNvSpPr>
          <p:nvPr userDrawn="1"/>
        </p:nvSpPr>
        <p:spPr bwMode="auto">
          <a:xfrm>
            <a:off x="0" y="0"/>
            <a:ext cx="9144000" cy="381000"/>
          </a:xfrm>
          <a:prstGeom prst="rect">
            <a:avLst/>
          </a:prstGeom>
          <a:solidFill>
            <a:srgbClr val="FFD457"/>
          </a:solidFill>
          <a:ln w="9525">
            <a:noFill/>
            <a:miter lim="800000"/>
            <a:headEnd/>
            <a:tailEnd/>
          </a:ln>
        </p:spPr>
        <p:txBody>
          <a:bodyPr wrap="none" anchor="ctr"/>
          <a:lstStyle/>
          <a:p>
            <a:pPr algn="ctr" fontAlgn="auto">
              <a:spcBef>
                <a:spcPts val="0"/>
              </a:spcBef>
              <a:spcAft>
                <a:spcPts val="0"/>
              </a:spcAft>
              <a:defRPr/>
            </a:pPr>
            <a:endParaRPr lang="en-US">
              <a:solidFill>
                <a:schemeClr val="bg1"/>
              </a:solidFill>
              <a:latin typeface="+mn-lt"/>
            </a:endParaRPr>
          </a:p>
        </p:txBody>
      </p:sp>
      <p:pic>
        <p:nvPicPr>
          <p:cNvPr id="6" name="Picture 13" descr="Macintosh HD:Users:tsuname:Documents:ACTIVE JOBS:ED TRUST:08-098 IDENTITY:LOGOS 08:ET_logo_08_RGB_256.gif"/>
          <p:cNvPicPr>
            <a:picLocks noChangeAspect="1" noChangeArrowheads="1"/>
          </p:cNvPicPr>
          <p:nvPr userDrawn="1"/>
        </p:nvPicPr>
        <p:blipFill>
          <a:blip r:embed="rId2" r:link="rId3" cstate="email"/>
          <a:srcRect/>
          <a:stretch>
            <a:fillRect/>
          </a:stretch>
        </p:blipFill>
        <p:spPr bwMode="auto">
          <a:xfrm>
            <a:off x="0" y="5651500"/>
            <a:ext cx="2819400" cy="1206500"/>
          </a:xfrm>
          <a:prstGeom prst="rect">
            <a:avLst/>
          </a:prstGeom>
          <a:noFill/>
          <a:ln w="9525">
            <a:noFill/>
            <a:miter lim="800000"/>
            <a:headEnd/>
            <a:tailEnd/>
          </a:ln>
        </p:spPr>
      </p:pic>
      <p:cxnSp>
        <p:nvCxnSpPr>
          <p:cNvPr id="7" name="Straight Connector 6"/>
          <p:cNvCxnSpPr/>
          <p:nvPr userDrawn="1"/>
        </p:nvCxnSpPr>
        <p:spPr>
          <a:xfrm rot="5400000">
            <a:off x="2209801" y="6248400"/>
            <a:ext cx="1219200" cy="31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657600" y="914400"/>
            <a:ext cx="5029200" cy="2286000"/>
          </a:xfrm>
        </p:spPr>
        <p:txBody>
          <a:bodyPr>
            <a:normAutofit/>
          </a:bodyPr>
          <a:lstStyle>
            <a:lvl1pPr algn="l">
              <a:defRPr sz="4000">
                <a:latin typeface="+mj-lt"/>
              </a:defRPr>
            </a:lvl1pPr>
          </a:lstStyle>
          <a:p>
            <a:r>
              <a:rPr lang="en-US" dirty="0" smtClean="0"/>
              <a:t>Click to edit Master title style</a:t>
            </a:r>
            <a:endParaRPr lang="en-US" dirty="0"/>
          </a:p>
        </p:txBody>
      </p:sp>
      <p:sp>
        <p:nvSpPr>
          <p:cNvPr id="10" name="Text Placeholder 9"/>
          <p:cNvSpPr>
            <a:spLocks noGrp="1"/>
          </p:cNvSpPr>
          <p:nvPr>
            <p:ph type="body" sz="quarter" idx="10"/>
          </p:nvPr>
        </p:nvSpPr>
        <p:spPr>
          <a:xfrm>
            <a:off x="3124200" y="5867400"/>
            <a:ext cx="5791200" cy="762000"/>
          </a:xfrm>
        </p:spPr>
        <p:txBody>
          <a:bodyPr/>
          <a:lstStyle>
            <a:lvl1pPr>
              <a:buNone/>
              <a:defRPr sz="1600" b="1">
                <a:solidFill>
                  <a:srgbClr val="FFD457"/>
                </a:solidFill>
                <a:latin typeface="+mn-lt"/>
              </a:defRPr>
            </a:lvl1pPr>
          </a:lstStyle>
          <a:p>
            <a:pPr lvl="0"/>
            <a:r>
              <a:rPr lang="en-US" dirty="0"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53A3EA2-A519-430F-B94C-9609D6D2EBAD}" type="datetimeFigureOut">
              <a:rPr lang="en-US"/>
              <a:pPr>
                <a:defRPr/>
              </a:pPr>
              <a:t>11/11/2009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1F1E466-79D6-4593-A5B0-EEB16D5651A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C164B9F-3B1C-4B86-8C8A-5DB3F1DCB48E}" type="datetimeFigureOut">
              <a:rPr lang="en-US"/>
              <a:pPr>
                <a:defRPr/>
              </a:pPr>
              <a:t>11/11/2009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127F869-5788-4684-8328-4448F1F684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99D1CC7-CC05-4722-A591-11707E509EEE}" type="datetimeFigureOut">
              <a:rPr lang="en-US"/>
              <a:pPr>
                <a:defRPr/>
              </a:pPr>
              <a:t>11/11/2009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21FD92D-AA1C-4A44-B8B1-0DD314D9BF6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A48C9E4-C3C4-4E54-BE66-22E0766ACADA}" type="datetimeFigureOut">
              <a:rPr lang="en-US"/>
              <a:pPr>
                <a:defRPr/>
              </a:pPr>
              <a:t>11/11/2009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F2993E2-18FA-47AD-BA32-5AD58DC93E5D}" type="slidenum">
              <a:rPr lang="en-US"/>
              <a:pPr>
                <a:defRPr/>
              </a:pPr>
              <a:t>‹#›</a:t>
            </a:fld>
            <a:endParaRPr lang="en-US"/>
          </a:p>
        </p:txBody>
      </p:sp>
      <p:sp>
        <p:nvSpPr>
          <p:cNvPr id="7" name="Rectangle 6"/>
          <p:cNvSpPr>
            <a:spLocks noChangeArrowheads="1"/>
          </p:cNvSpPr>
          <p:nvPr/>
        </p:nvSpPr>
        <p:spPr bwMode="auto">
          <a:xfrm>
            <a:off x="0" y="0"/>
            <a:ext cx="9144000" cy="381000"/>
          </a:xfrm>
          <a:prstGeom prst="rect">
            <a:avLst/>
          </a:prstGeom>
          <a:solidFill>
            <a:srgbClr val="FFD457"/>
          </a:solidFill>
          <a:ln w="9525">
            <a:noFill/>
            <a:miter lim="800000"/>
            <a:headEnd/>
            <a:tailEnd/>
          </a:ln>
        </p:spPr>
        <p:txBody>
          <a:bodyPr wrap="none" anchor="ctr"/>
          <a:lstStyle/>
          <a:p>
            <a:pPr algn="ctr" fontAlgn="auto">
              <a:spcBef>
                <a:spcPts val="0"/>
              </a:spcBef>
              <a:spcAft>
                <a:spcPts val="0"/>
              </a:spcAft>
              <a:defRPr/>
            </a:pPr>
            <a:endParaRPr lang="en-US">
              <a:solidFill>
                <a:schemeClr val="bg1"/>
              </a:solidFill>
              <a:latin typeface="+mn-lt"/>
            </a:endParaRPr>
          </a:p>
        </p:txBody>
      </p:sp>
      <p:sp>
        <p:nvSpPr>
          <p:cNvPr id="8" name="Rectangle 9"/>
          <p:cNvSpPr>
            <a:spLocks noChangeArrowheads="1"/>
          </p:cNvSpPr>
          <p:nvPr/>
        </p:nvSpPr>
        <p:spPr bwMode="auto">
          <a:xfrm>
            <a:off x="0" y="6477000"/>
            <a:ext cx="9144000" cy="381000"/>
          </a:xfrm>
          <a:prstGeom prst="rect">
            <a:avLst/>
          </a:prstGeom>
          <a:solidFill>
            <a:srgbClr val="919CA3"/>
          </a:solidFill>
          <a:ln w="9525">
            <a:noFill/>
            <a:miter lim="800000"/>
            <a:headEnd/>
            <a:tailEnd/>
          </a:ln>
        </p:spPr>
        <p:txBody>
          <a:bodyPr wrap="none" anchor="ctr"/>
          <a:lstStyle/>
          <a:p>
            <a:pPr algn="ctr" fontAlgn="auto">
              <a:spcBef>
                <a:spcPts val="0"/>
              </a:spcBef>
              <a:spcAft>
                <a:spcPts val="0"/>
              </a:spcAft>
              <a:defRPr/>
            </a:pPr>
            <a:endParaRPr lang="en-US">
              <a:solidFill>
                <a:schemeClr val="bg1"/>
              </a:solidFill>
              <a:latin typeface="+mn-lt"/>
            </a:endParaRPr>
          </a:p>
        </p:txBody>
      </p:sp>
      <p:sp>
        <p:nvSpPr>
          <p:cNvPr id="9" name="Text Box 6"/>
          <p:cNvSpPr txBox="1">
            <a:spLocks noChangeArrowheads="1"/>
          </p:cNvSpPr>
          <p:nvPr/>
        </p:nvSpPr>
        <p:spPr bwMode="auto">
          <a:xfrm>
            <a:off x="6400800" y="6553200"/>
            <a:ext cx="2667000" cy="297517"/>
          </a:xfrm>
          <a:prstGeom prst="rect">
            <a:avLst/>
          </a:prstGeom>
          <a:noFill/>
          <a:ln w="9525">
            <a:noFill/>
            <a:miter lim="800000"/>
            <a:headEnd/>
            <a:tailEnd/>
          </a:ln>
        </p:spPr>
        <p:txBody>
          <a:bodyPr wrap="square">
            <a:spAutoFit/>
          </a:bodyPr>
          <a:lstStyle/>
          <a:p>
            <a:pPr algn="r" fontAlgn="auto">
              <a:lnSpc>
                <a:spcPts val="1600"/>
              </a:lnSpc>
              <a:spcBef>
                <a:spcPts val="0"/>
              </a:spcBef>
              <a:spcAft>
                <a:spcPts val="0"/>
              </a:spcAft>
              <a:defRPr/>
            </a:pPr>
            <a:r>
              <a:rPr lang="en-US" sz="1300" b="1" dirty="0">
                <a:solidFill>
                  <a:schemeClr val="bg1"/>
                </a:solidFill>
                <a:latin typeface="+mn-lt"/>
              </a:rPr>
              <a:t>© </a:t>
            </a:r>
            <a:r>
              <a:rPr lang="en-US" sz="1300" b="1" dirty="0" smtClean="0">
                <a:solidFill>
                  <a:schemeClr val="bg1"/>
                </a:solidFill>
                <a:latin typeface="+mn-lt"/>
              </a:rPr>
              <a:t>2009 </a:t>
            </a:r>
            <a:r>
              <a:rPr lang="en-US" sz="1300" b="1" dirty="0">
                <a:solidFill>
                  <a:schemeClr val="bg1"/>
                </a:solidFill>
                <a:latin typeface="+mn-lt"/>
              </a:rPr>
              <a:t>THE EDUCATION TRUST</a:t>
            </a: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691" r:id="rId3"/>
    <p:sldLayoutId id="2147483692" r:id="rId4"/>
    <p:sldLayoutId id="2147483693" r:id="rId5"/>
    <p:sldLayoutId id="2147483701" r:id="rId6"/>
    <p:sldLayoutId id="2147483694" r:id="rId7"/>
    <p:sldLayoutId id="2147483695" r:id="rId8"/>
    <p:sldLayoutId id="2147483696" r:id="rId9"/>
    <p:sldLayoutId id="2147483706" r:id="rId10"/>
    <p:sldLayoutId id="2147483707" r:id="rId11"/>
    <p:sldLayoutId id="2147483708" r:id="rId12"/>
    <p:sldLayoutId id="2147483709" r:id="rId13"/>
    <p:sldLayoutId id="2147483710" r:id="rId1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oleObject" Target="../embeddings/Microsoft_Office_Excel_97-2003_Worksheet21.xls"/><Relationship Id="rId2" Type="http://schemas.openxmlformats.org/officeDocument/2006/relationships/slideLayout" Target="../slideLayouts/slideLayout12.xml"/><Relationship Id="rId1" Type="http://schemas.openxmlformats.org/officeDocument/2006/relationships/vmlDrawing" Target="../drawings/vmlDrawing30.v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1.xml"/><Relationship Id="rId1" Type="http://schemas.openxmlformats.org/officeDocument/2006/relationships/vmlDrawing" Target="../drawings/vmlDrawing31.v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7.xml.rels><?xml version="1.0" encoding="UTF-8" standalone="yes"?>
<Relationships xmlns="http://schemas.openxmlformats.org/package/2006/relationships"><Relationship Id="rId3" Type="http://schemas.openxmlformats.org/officeDocument/2006/relationships/oleObject" Target="../embeddings/Microsoft_Office_Excel_97-2003_Worksheet22.xls"/><Relationship Id="rId2" Type="http://schemas.openxmlformats.org/officeDocument/2006/relationships/slideLayout" Target="../slideLayouts/slideLayout11.xml"/><Relationship Id="rId1" Type="http://schemas.openxmlformats.org/officeDocument/2006/relationships/vmlDrawing" Target="../drawings/vmlDrawing32.v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9.xml.rels><?xml version="1.0" encoding="UTF-8" standalone="yes"?>
<Relationships xmlns="http://schemas.openxmlformats.org/package/2006/relationships"><Relationship Id="rId3" Type="http://schemas.openxmlformats.org/officeDocument/2006/relationships/oleObject" Target="../embeddings/Microsoft_Office_Excel_97-2003_Worksheet23.xls"/><Relationship Id="rId2" Type="http://schemas.openxmlformats.org/officeDocument/2006/relationships/slideLayout" Target="../slideLayouts/slideLayout12.xml"/><Relationship Id="rId1" Type="http://schemas.openxmlformats.org/officeDocument/2006/relationships/vmlDrawing" Target="../drawings/vmlDrawing33.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13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139.xml.rels><?xml version="1.0" encoding="UTF-8" standalone="yes"?>
<Relationships xmlns="http://schemas.openxmlformats.org/package/2006/relationships"><Relationship Id="rId3" Type="http://schemas.openxmlformats.org/officeDocument/2006/relationships/oleObject" Target="../embeddings/Microsoft_Office_Excel_97-2003_Worksheet24.xls"/><Relationship Id="rId2" Type="http://schemas.openxmlformats.org/officeDocument/2006/relationships/slideLayout" Target="../slideLayouts/slideLayout12.xml"/><Relationship Id="rId1" Type="http://schemas.openxmlformats.org/officeDocument/2006/relationships/vmlDrawing" Target="../drawings/vmlDrawing34.v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40.xml.rels><?xml version="1.0" encoding="UTF-8" standalone="yes"?>
<Relationships xmlns="http://schemas.openxmlformats.org/package/2006/relationships"><Relationship Id="rId3" Type="http://schemas.openxmlformats.org/officeDocument/2006/relationships/oleObject" Target="../embeddings/Microsoft_Office_Excel_97-2003_Worksheet25.xls"/><Relationship Id="rId2" Type="http://schemas.openxmlformats.org/officeDocument/2006/relationships/slideLayout" Target="../slideLayouts/slideLayout12.xml"/><Relationship Id="rId1" Type="http://schemas.openxmlformats.org/officeDocument/2006/relationships/vmlDrawing" Target="../drawings/vmlDrawing35.vml"/></Relationships>
</file>

<file path=ppt/slides/_rels/slide141.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2.xml"/><Relationship Id="rId1" Type="http://schemas.openxmlformats.org/officeDocument/2006/relationships/vmlDrawing" Target="../drawings/vmlDrawing36.vml"/><Relationship Id="rId4" Type="http://schemas.openxmlformats.org/officeDocument/2006/relationships/oleObject" Target="../embeddings/Microsoft_Office_Excel_97-2003_Worksheet26.xls"/></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2.xml"/><Relationship Id="rId1" Type="http://schemas.openxmlformats.org/officeDocument/2006/relationships/vmlDrawing" Target="../drawings/vmlDrawing37.vml"/><Relationship Id="rId4" Type="http://schemas.openxmlformats.org/officeDocument/2006/relationships/oleObject" Target="../embeddings/Microsoft_Office_Excel_97-2003_Worksheet27.xls"/></Relationships>
</file>

<file path=ppt/slides/_rels/slide14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2.xml"/><Relationship Id="rId1" Type="http://schemas.openxmlformats.org/officeDocument/2006/relationships/vmlDrawing" Target="../drawings/vmlDrawing38.vml"/><Relationship Id="rId4" Type="http://schemas.openxmlformats.org/officeDocument/2006/relationships/oleObject" Target="../embeddings/Microsoft_Office_Excel_97-2003_Worksheet28.xls"/></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50.xml.rels><?xml version="1.0" encoding="UTF-8" standalone="yes"?>
<Relationships xmlns="http://schemas.openxmlformats.org/package/2006/relationships"><Relationship Id="rId3" Type="http://schemas.openxmlformats.org/officeDocument/2006/relationships/oleObject" Target="../embeddings/Microsoft_Office_Excel_97-2003_Worksheet29.xls"/><Relationship Id="rId2" Type="http://schemas.openxmlformats.org/officeDocument/2006/relationships/slideLayout" Target="../slideLayouts/slideLayout12.xml"/><Relationship Id="rId1" Type="http://schemas.openxmlformats.org/officeDocument/2006/relationships/vmlDrawing" Target="../drawings/vmlDrawing39.vml"/></Relationships>
</file>

<file path=ppt/slides/_rels/slide15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2.xml"/><Relationship Id="rId1" Type="http://schemas.openxmlformats.org/officeDocument/2006/relationships/vmlDrawing" Target="../drawings/vmlDrawing40.vml"/><Relationship Id="rId4" Type="http://schemas.openxmlformats.org/officeDocument/2006/relationships/oleObject" Target="../embeddings/Microsoft_Office_Excel_97-2003_Worksheet30.xls"/></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2.xml"/></Relationships>
</file>

<file path=ppt/slides/_rels/slide15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2.xml"/></Relationships>
</file>

<file path=ppt/slides/_rels/slide157.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2.xml"/></Relationships>
</file>

<file path=ppt/slides/_rels/slide15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2.xml"/></Relationships>
</file>

<file path=ppt/slides/_rels/slide159.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2.xml.rels><?xml version="1.0" encoding="UTF-8" standalone="yes"?>
<Relationships xmlns="http://schemas.openxmlformats.org/package/2006/relationships"><Relationship Id="rId3" Type="http://schemas.openxmlformats.org/officeDocument/2006/relationships/image" Target="Macintosh%20HD:Users:tsuname:Documents:ACTIVE%20JOBS:ED%20TRUST:08-098%20IDENTITY:LOGOS%2008:ET_logo_08_RGB_256.gif" TargetMode="External"/><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hyperlink" Target="http://www.oecd.org/" TargetMode="External"/><Relationship Id="rId2" Type="http://schemas.openxmlformats.org/officeDocument/2006/relationships/chart" Target="../charts/chart13.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hyperlink" Target="http://www.oecd.org/" TargetMode="External"/><Relationship Id="rId2" Type="http://schemas.openxmlformats.org/officeDocument/2006/relationships/chart" Target="../charts/chart14.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hyperlink" Target="http://www.oecd.org/" TargetMode="External"/><Relationship Id="rId2" Type="http://schemas.openxmlformats.org/officeDocument/2006/relationships/chart" Target="../charts/chart1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1.xml"/><Relationship Id="rId1" Type="http://schemas.openxmlformats.org/officeDocument/2006/relationships/vmlDrawing" Target="../drawings/vmlDrawing1.vml"/></Relationships>
</file>

<file path=ppt/slides/_rels/slide34.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hyperlink" Target="http://www.oecd.org/" TargetMode="External"/></Relationships>
</file>

<file path=ppt/slides/_rels/slide39.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1.xml"/><Relationship Id="rId1" Type="http://schemas.openxmlformats.org/officeDocument/2006/relationships/vmlDrawing" Target="../drawings/vmlDrawing3.v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1.xml"/><Relationship Id="rId1" Type="http://schemas.openxmlformats.org/officeDocument/2006/relationships/vmlDrawing" Target="../drawings/vmlDrawing4.v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1.xml"/><Relationship Id="rId1" Type="http://schemas.openxmlformats.org/officeDocument/2006/relationships/vmlDrawing" Target="../drawings/vmlDrawing5.v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1.xml"/><Relationship Id="rId1" Type="http://schemas.openxmlformats.org/officeDocument/2006/relationships/vmlDrawing" Target="../drawings/vmlDrawing6.vml"/><Relationship Id="rId4" Type="http://schemas.openxmlformats.org/officeDocument/2006/relationships/oleObject" Target="../embeddings/oleObject5.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1.xml"/><Relationship Id="rId1" Type="http://schemas.openxmlformats.org/officeDocument/2006/relationships/vmlDrawing" Target="../drawings/vmlDrawing7.vml"/><Relationship Id="rId4" Type="http://schemas.openxmlformats.org/officeDocument/2006/relationships/oleObject" Target="../embeddings/oleObject6.bin"/></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12.xml"/><Relationship Id="rId1" Type="http://schemas.openxmlformats.org/officeDocument/2006/relationships/vmlDrawing" Target="../drawings/vmlDrawing8.vml"/></Relationships>
</file>

<file path=ppt/slides/_rels/slide66.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12.xml"/><Relationship Id="rId1" Type="http://schemas.openxmlformats.org/officeDocument/2006/relationships/vmlDrawing" Target="../drawings/vmlDrawing9.vml"/></Relationships>
</file>

<file path=ppt/slides/_rels/slide67.xml.rels><?xml version="1.0" encoding="UTF-8" standalone="yes"?>
<Relationships xmlns="http://schemas.openxmlformats.org/package/2006/relationships"><Relationship Id="rId3" Type="http://schemas.openxmlformats.org/officeDocument/2006/relationships/oleObject" Target="../embeddings/Microsoft_Office_Excel_97-2003_Worksheet4.xls"/><Relationship Id="rId2" Type="http://schemas.openxmlformats.org/officeDocument/2006/relationships/slideLayout" Target="../slideLayouts/slideLayout12.xml"/><Relationship Id="rId1" Type="http://schemas.openxmlformats.org/officeDocument/2006/relationships/vmlDrawing" Target="../drawings/vmlDrawing10.vml"/></Relationships>
</file>

<file path=ppt/slides/_rels/slide68.xml.rels><?xml version="1.0" encoding="UTF-8" standalone="yes"?>
<Relationships xmlns="http://schemas.openxmlformats.org/package/2006/relationships"><Relationship Id="rId3" Type="http://schemas.openxmlformats.org/officeDocument/2006/relationships/oleObject" Target="../embeddings/Microsoft_Office_Excel_97-2003_Worksheet5.xls"/><Relationship Id="rId2" Type="http://schemas.openxmlformats.org/officeDocument/2006/relationships/slideLayout" Target="../slideLayouts/slideLayout12.xml"/><Relationship Id="rId1" Type="http://schemas.openxmlformats.org/officeDocument/2006/relationships/vmlDrawing" Target="../drawings/vmlDrawing11.vml"/></Relationships>
</file>

<file path=ppt/slides/_rels/slide6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Microsoft_Office_Excel_97-2003_Worksheet6.xls"/><Relationship Id="rId2" Type="http://schemas.openxmlformats.org/officeDocument/2006/relationships/slideLayout" Target="../slideLayouts/slideLayout12.xml"/><Relationship Id="rId1" Type="http://schemas.openxmlformats.org/officeDocument/2006/relationships/vmlDrawing" Target="../drawings/vmlDrawing12.v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13.vml"/></Relationships>
</file>

<file path=ppt/slides/_rels/slide7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Microsoft_Office_Excel_97-2003_Worksheet7.xls"/><Relationship Id="rId2" Type="http://schemas.openxmlformats.org/officeDocument/2006/relationships/slideLayout" Target="../slideLayouts/slideLayout12.xml"/><Relationship Id="rId1" Type="http://schemas.openxmlformats.org/officeDocument/2006/relationships/vmlDrawing" Target="../drawings/vmlDrawing14.vml"/></Relationships>
</file>

<file path=ppt/slides/_rels/slide75.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chart" Target="../charts/chart2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chart" Target="../charts/chart2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chart" Target="../charts/chart2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15.vml"/></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2.xml"/><Relationship Id="rId1" Type="http://schemas.openxmlformats.org/officeDocument/2006/relationships/vmlDrawing" Target="../drawings/vmlDrawing16.v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3" Type="http://schemas.openxmlformats.org/officeDocument/2006/relationships/oleObject" Target="../embeddings/Microsoft_Office_Excel_97-2003_Worksheet8.xls"/><Relationship Id="rId2" Type="http://schemas.openxmlformats.org/officeDocument/2006/relationships/slideLayout" Target="../slideLayouts/slideLayout12.xml"/><Relationship Id="rId1" Type="http://schemas.openxmlformats.org/officeDocument/2006/relationships/vmlDrawing" Target="../drawings/vmlDrawing17.vml"/></Relationships>
</file>

<file path=ppt/slides/_rels/slide87.xml.rels><?xml version="1.0" encoding="UTF-8" standalone="yes"?>
<Relationships xmlns="http://schemas.openxmlformats.org/package/2006/relationships"><Relationship Id="rId3" Type="http://schemas.openxmlformats.org/officeDocument/2006/relationships/oleObject" Target="../embeddings/Microsoft_Office_Excel_97-2003_Worksheet9.xls"/><Relationship Id="rId2" Type="http://schemas.openxmlformats.org/officeDocument/2006/relationships/slideLayout" Target="../slideLayouts/slideLayout12.xml"/><Relationship Id="rId1" Type="http://schemas.openxmlformats.org/officeDocument/2006/relationships/vmlDrawing" Target="../drawings/vmlDrawing18.vml"/></Relationships>
</file>

<file path=ppt/slides/_rels/slide88.xml.rels><?xml version="1.0" encoding="UTF-8" standalone="yes"?>
<Relationships xmlns="http://schemas.openxmlformats.org/package/2006/relationships"><Relationship Id="rId3" Type="http://schemas.openxmlformats.org/officeDocument/2006/relationships/oleObject" Target="../embeddings/Microsoft_Office_Excel_97-2003_Worksheet10.xls"/><Relationship Id="rId2" Type="http://schemas.openxmlformats.org/officeDocument/2006/relationships/slideLayout" Target="../slideLayouts/slideLayout12.xml"/><Relationship Id="rId1" Type="http://schemas.openxmlformats.org/officeDocument/2006/relationships/vmlDrawing" Target="../drawings/vmlDrawing19.vml"/></Relationships>
</file>

<file path=ppt/slides/_rels/slide89.xml.rels><?xml version="1.0" encoding="UTF-8" standalone="yes"?>
<Relationships xmlns="http://schemas.openxmlformats.org/package/2006/relationships"><Relationship Id="rId3" Type="http://schemas.openxmlformats.org/officeDocument/2006/relationships/oleObject" Target="../embeddings/Microsoft_Office_Excel_97-2003_Worksheet11.xls"/><Relationship Id="rId2" Type="http://schemas.openxmlformats.org/officeDocument/2006/relationships/slideLayout" Target="../slideLayouts/slideLayout12.xml"/><Relationship Id="rId1" Type="http://schemas.openxmlformats.org/officeDocument/2006/relationships/vmlDrawing" Target="../drawings/vmlDrawing20.vml"/></Relationships>
</file>

<file path=ppt/slides/_rels/slide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oleObject" Target="../embeddings/Microsoft_Office_Excel_97-2003_Worksheet12.xls"/><Relationship Id="rId2" Type="http://schemas.openxmlformats.org/officeDocument/2006/relationships/slideLayout" Target="../slideLayouts/slideLayout12.xml"/><Relationship Id="rId1" Type="http://schemas.openxmlformats.org/officeDocument/2006/relationships/vmlDrawing" Target="../drawings/vmlDrawing21.vml"/></Relationships>
</file>

<file path=ppt/slides/_rels/slide91.xml.rels><?xml version="1.0" encoding="UTF-8" standalone="yes"?>
<Relationships xmlns="http://schemas.openxmlformats.org/package/2006/relationships"><Relationship Id="rId3" Type="http://schemas.openxmlformats.org/officeDocument/2006/relationships/oleObject" Target="../embeddings/Microsoft_Office_Excel_97-2003_Worksheet13.xls"/><Relationship Id="rId2" Type="http://schemas.openxmlformats.org/officeDocument/2006/relationships/slideLayout" Target="../slideLayouts/slideLayout12.xml"/><Relationship Id="rId1" Type="http://schemas.openxmlformats.org/officeDocument/2006/relationships/vmlDrawing" Target="../drawings/vmlDrawing22.vml"/></Relationships>
</file>

<file path=ppt/slides/_rels/slide92.xml.rels><?xml version="1.0" encoding="UTF-8" standalone="yes"?>
<Relationships xmlns="http://schemas.openxmlformats.org/package/2006/relationships"><Relationship Id="rId3" Type="http://schemas.openxmlformats.org/officeDocument/2006/relationships/oleObject" Target="../embeddings/Microsoft_Office_Excel_97-2003_Worksheet14.xls"/><Relationship Id="rId2" Type="http://schemas.openxmlformats.org/officeDocument/2006/relationships/slideLayout" Target="../slideLayouts/slideLayout12.xml"/><Relationship Id="rId1" Type="http://schemas.openxmlformats.org/officeDocument/2006/relationships/vmlDrawing" Target="../drawings/vmlDrawing23.vml"/></Relationships>
</file>

<file path=ppt/slides/_rels/slide93.xml.rels><?xml version="1.0" encoding="UTF-8" standalone="yes"?>
<Relationships xmlns="http://schemas.openxmlformats.org/package/2006/relationships"><Relationship Id="rId3" Type="http://schemas.openxmlformats.org/officeDocument/2006/relationships/oleObject" Target="../embeddings/Microsoft_Office_Excel_97-2003_Worksheet15.xls"/><Relationship Id="rId2" Type="http://schemas.openxmlformats.org/officeDocument/2006/relationships/slideLayout" Target="../slideLayouts/slideLayout12.xml"/><Relationship Id="rId1" Type="http://schemas.openxmlformats.org/officeDocument/2006/relationships/vmlDrawing" Target="../drawings/vmlDrawing24.v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oleObject" Target="../embeddings/Microsoft_Office_Excel_97-2003_Worksheet16.xls"/><Relationship Id="rId2" Type="http://schemas.openxmlformats.org/officeDocument/2006/relationships/slideLayout" Target="../slideLayouts/slideLayout12.xml"/><Relationship Id="rId1" Type="http://schemas.openxmlformats.org/officeDocument/2006/relationships/vmlDrawing" Target="../drawings/vmlDrawing25.vml"/></Relationships>
</file>

<file path=ppt/slides/_rels/slide96.xml.rels><?xml version="1.0" encoding="UTF-8" standalone="yes"?>
<Relationships xmlns="http://schemas.openxmlformats.org/package/2006/relationships"><Relationship Id="rId3" Type="http://schemas.openxmlformats.org/officeDocument/2006/relationships/oleObject" Target="../embeddings/Microsoft_Office_Excel_97-2003_Worksheet17.xls"/><Relationship Id="rId2" Type="http://schemas.openxmlformats.org/officeDocument/2006/relationships/slideLayout" Target="../slideLayouts/slideLayout12.xml"/><Relationship Id="rId1" Type="http://schemas.openxmlformats.org/officeDocument/2006/relationships/vmlDrawing" Target="../drawings/vmlDrawing26.vml"/></Relationships>
</file>

<file path=ppt/slides/_rels/slide97.xml.rels><?xml version="1.0" encoding="UTF-8" standalone="yes"?>
<Relationships xmlns="http://schemas.openxmlformats.org/package/2006/relationships"><Relationship Id="rId3" Type="http://schemas.openxmlformats.org/officeDocument/2006/relationships/oleObject" Target="../embeddings/Microsoft_Office_Excel_97-2003_Worksheet18.xls"/><Relationship Id="rId2" Type="http://schemas.openxmlformats.org/officeDocument/2006/relationships/slideLayout" Target="../slideLayouts/slideLayout12.xml"/><Relationship Id="rId1" Type="http://schemas.openxmlformats.org/officeDocument/2006/relationships/vmlDrawing" Target="../drawings/vmlDrawing27.vml"/></Relationships>
</file>

<file path=ppt/slides/_rels/slide98.xml.rels><?xml version="1.0" encoding="UTF-8" standalone="yes"?>
<Relationships xmlns="http://schemas.openxmlformats.org/package/2006/relationships"><Relationship Id="rId3" Type="http://schemas.openxmlformats.org/officeDocument/2006/relationships/oleObject" Target="../embeddings/Microsoft_Office_Excel_97-2003_Worksheet19.xls"/><Relationship Id="rId2" Type="http://schemas.openxmlformats.org/officeDocument/2006/relationships/slideLayout" Target="../slideLayouts/slideLayout12.xml"/><Relationship Id="rId1" Type="http://schemas.openxmlformats.org/officeDocument/2006/relationships/vmlDrawing" Target="../drawings/vmlDrawing28.vml"/></Relationships>
</file>

<file path=ppt/slides/_rels/slide99.xml.rels><?xml version="1.0" encoding="UTF-8" standalone="yes"?>
<Relationships xmlns="http://schemas.openxmlformats.org/package/2006/relationships"><Relationship Id="rId3" Type="http://schemas.openxmlformats.org/officeDocument/2006/relationships/oleObject" Target="../embeddings/Microsoft_Office_Excel_97-2003_Worksheet20.xls"/><Relationship Id="rId2" Type="http://schemas.openxmlformats.org/officeDocument/2006/relationships/slideLayout" Target="../slideLayouts/slideLayout12.xml"/><Relationship Id="rId1" Type="http://schemas.openxmlformats.org/officeDocument/2006/relationships/vmlDrawing" Target="../drawings/vmlDrawing29.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ollege Student.jpg"/>
          <p:cNvPicPr>
            <a:picLocks noChangeAspect="1"/>
          </p:cNvPicPr>
          <p:nvPr/>
        </p:nvPicPr>
        <p:blipFill>
          <a:blip r:embed="rId3" cstate="email"/>
          <a:srcRect/>
          <a:stretch>
            <a:fillRect/>
          </a:stretch>
        </p:blipFill>
        <p:spPr bwMode="auto">
          <a:xfrm>
            <a:off x="-228600" y="1676402"/>
            <a:ext cx="3474720" cy="3198190"/>
          </a:xfrm>
          <a:prstGeom prst="rect">
            <a:avLst/>
          </a:prstGeom>
          <a:noFill/>
          <a:ln w="9525">
            <a:noFill/>
            <a:miter lim="800000"/>
            <a:headEnd/>
            <a:tailEnd/>
          </a:ln>
        </p:spPr>
      </p:pic>
      <p:sp>
        <p:nvSpPr>
          <p:cNvPr id="5123" name="Title 1"/>
          <p:cNvSpPr>
            <a:spLocks noGrp="1"/>
          </p:cNvSpPr>
          <p:nvPr>
            <p:ph type="title"/>
          </p:nvPr>
        </p:nvSpPr>
        <p:spPr>
          <a:xfrm>
            <a:off x="2819400" y="914400"/>
            <a:ext cx="5943600" cy="3048000"/>
          </a:xfrm>
        </p:spPr>
        <p:txBody>
          <a:bodyPr>
            <a:noAutofit/>
          </a:bodyPr>
          <a:lstStyle/>
          <a:p>
            <a:pPr eaLnBrk="1" hangingPunct="1">
              <a:defRPr/>
            </a:pPr>
            <a:r>
              <a:rPr lang="en-US" sz="4400" b="1" dirty="0" smtClean="0"/>
              <a:t>Raising Achievement and Closing Gaps Between Groups:</a:t>
            </a:r>
            <a:br>
              <a:rPr lang="en-US" sz="4400" b="1" dirty="0" smtClean="0"/>
            </a:br>
            <a:r>
              <a:rPr lang="en-US" sz="3200" b="1" dirty="0" smtClean="0">
                <a:solidFill>
                  <a:schemeClr val="accent1"/>
                </a:solidFill>
              </a:rPr>
              <a:t>Lessons from Schools and Districts on the Performance Frontier</a:t>
            </a:r>
            <a:endParaRPr lang="en-US" sz="2000" b="1" dirty="0" smtClean="0">
              <a:solidFill>
                <a:schemeClr val="accent1"/>
              </a:solidFill>
            </a:endParaRPr>
          </a:p>
        </p:txBody>
      </p:sp>
      <p:sp>
        <p:nvSpPr>
          <p:cNvPr id="57347" name="Text Placeholder 2"/>
          <p:cNvSpPr>
            <a:spLocks noGrp="1"/>
          </p:cNvSpPr>
          <p:nvPr>
            <p:ph type="body" sz="quarter" idx="10"/>
          </p:nvPr>
        </p:nvSpPr>
        <p:spPr>
          <a:xfrm>
            <a:off x="2514600" y="5867400"/>
            <a:ext cx="6629400" cy="762000"/>
          </a:xfrm>
        </p:spPr>
        <p:txBody>
          <a:bodyPr/>
          <a:lstStyle/>
          <a:p>
            <a:pPr eaLnBrk="1" hangingPunct="1"/>
            <a:r>
              <a:rPr lang="en-US" sz="2400" dirty="0" smtClean="0"/>
              <a:t>         Cultivating Success Conference</a:t>
            </a:r>
          </a:p>
          <a:p>
            <a:pPr eaLnBrk="1" hangingPunct="1"/>
            <a:r>
              <a:rPr lang="en-US" dirty="0" smtClean="0"/>
              <a:t>                  Sacramento, CA    September, 2009</a:t>
            </a:r>
          </a:p>
        </p:txBody>
      </p:sp>
      <p:cxnSp>
        <p:nvCxnSpPr>
          <p:cNvPr id="6" name="Straight Connector 5"/>
          <p:cNvCxnSpPr/>
          <p:nvPr/>
        </p:nvCxnSpPr>
        <p:spPr>
          <a:xfrm>
            <a:off x="0" y="5638800"/>
            <a:ext cx="9144000" cy="158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2209800" y="6246813"/>
            <a:ext cx="1220787"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NAEP Grade 4 Math</a:t>
            </a:r>
            <a:br>
              <a:rPr lang="en-US" dirty="0" smtClean="0"/>
            </a:br>
            <a:r>
              <a:rPr lang="en-US" dirty="0" smtClean="0"/>
              <a:t>1996 Compared to 2007</a:t>
            </a: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NAEP Data Explorer, NCES</a:t>
            </a:r>
            <a:endParaRPr lang="en-US" dirty="0"/>
          </a:p>
        </p:txBody>
      </p:sp>
      <p:sp>
        <p:nvSpPr>
          <p:cNvPr id="6" name="Line 5"/>
          <p:cNvSpPr>
            <a:spLocks noChangeShapeType="1"/>
          </p:cNvSpPr>
          <p:nvPr/>
        </p:nvSpPr>
        <p:spPr bwMode="auto">
          <a:xfrm>
            <a:off x="3657600" y="4267200"/>
            <a:ext cx="822960" cy="762000"/>
          </a:xfrm>
          <a:prstGeom prst="line">
            <a:avLst/>
          </a:prstGeom>
          <a:noFill/>
          <a:ln w="38100">
            <a:solidFill>
              <a:schemeClr val="accent1"/>
            </a:solidFill>
            <a:round/>
            <a:headEnd/>
            <a:tailEnd type="arrow" w="med" len="med"/>
          </a:ln>
        </p:spPr>
        <p:txBody>
          <a:bodyPr/>
          <a:lstStyle/>
          <a:p>
            <a:endParaRPr lang="en-US"/>
          </a:p>
        </p:txBody>
      </p:sp>
      <p:sp>
        <p:nvSpPr>
          <p:cNvPr id="7" name="Line 6"/>
          <p:cNvSpPr>
            <a:spLocks noChangeShapeType="1"/>
          </p:cNvSpPr>
          <p:nvPr/>
        </p:nvSpPr>
        <p:spPr bwMode="auto">
          <a:xfrm>
            <a:off x="3657600" y="2438400"/>
            <a:ext cx="822960" cy="304800"/>
          </a:xfrm>
          <a:prstGeom prst="line">
            <a:avLst/>
          </a:prstGeom>
          <a:noFill/>
          <a:ln w="38100">
            <a:solidFill>
              <a:schemeClr val="accent1"/>
            </a:solidFill>
            <a:round/>
            <a:headEnd/>
            <a:tailEnd type="arrow"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z="4000" smtClean="0"/>
              <a:t>2007 NAEP Grade 8 Math </a:t>
            </a:r>
            <a:br>
              <a:rPr lang="en-US" sz="4000" smtClean="0"/>
            </a:br>
            <a:r>
              <a:rPr lang="en-US" sz="2800" smtClean="0"/>
              <a:t>Average Latino – White Gaps by State</a:t>
            </a:r>
          </a:p>
        </p:txBody>
      </p:sp>
      <p:graphicFrame>
        <p:nvGraphicFramePr>
          <p:cNvPr id="61443" name="Object 2"/>
          <p:cNvGraphicFramePr>
            <a:graphicFrameLocks noGrp="1" noChangeAspect="1"/>
          </p:cNvGraphicFramePr>
          <p:nvPr>
            <p:ph idx="1"/>
          </p:nvPr>
        </p:nvGraphicFramePr>
        <p:xfrm>
          <a:off x="0" y="1636713"/>
          <a:ext cx="8872538" cy="4492625"/>
        </p:xfrm>
        <a:graphic>
          <a:graphicData uri="http://schemas.openxmlformats.org/presentationml/2006/ole">
            <p:oleObj spid="_x0000_s1272834" r:id="rId3" imgW="8870449" imgH="4493141" progId="Excel.Sheet.8">
              <p:embed/>
            </p:oleObj>
          </a:graphicData>
        </a:graphic>
      </p:graphicFrame>
      <p:sp>
        <p:nvSpPr>
          <p:cNvPr id="61444" name="Text Box 4"/>
          <p:cNvSpPr txBox="1">
            <a:spLocks noChangeArrowheads="1"/>
          </p:cNvSpPr>
          <p:nvPr/>
        </p:nvSpPr>
        <p:spPr bwMode="auto">
          <a:xfrm>
            <a:off x="0" y="6583363"/>
            <a:ext cx="8534400" cy="274637"/>
          </a:xfrm>
          <a:prstGeom prst="rect">
            <a:avLst/>
          </a:prstGeom>
          <a:noFill/>
          <a:ln w="44450">
            <a:noFill/>
            <a:miter lim="800000"/>
            <a:headEnd/>
            <a:tailEnd/>
          </a:ln>
        </p:spPr>
        <p:txBody>
          <a:bodyPr>
            <a:spAutoFit/>
          </a:bodyPr>
          <a:lstStyle/>
          <a:p>
            <a:pPr>
              <a:spcBef>
                <a:spcPct val="50000"/>
              </a:spcBef>
            </a:pPr>
            <a:r>
              <a:rPr lang="en-US" sz="1200" u="sng">
                <a:latin typeface="Calibri" pitchFamily="34" charset="0"/>
              </a:rPr>
              <a:t>Source</a:t>
            </a:r>
            <a:r>
              <a:rPr lang="en-US" sz="1200">
                <a:latin typeface="Calibri" pitchFamily="34" charset="0"/>
              </a:rPr>
              <a:t>:  National Center for Education Statistics, NAEP Data Explorer, http://nces.ed.gov/nationsreportcard/nde/</a:t>
            </a:r>
          </a:p>
        </p:txBody>
      </p:sp>
      <p:cxnSp>
        <p:nvCxnSpPr>
          <p:cNvPr id="5" name="Straight Arrow Connector 4"/>
          <p:cNvCxnSpPr/>
          <p:nvPr/>
        </p:nvCxnSpPr>
        <p:spPr>
          <a:xfrm rot="5400000">
            <a:off x="7239794" y="2361406"/>
            <a:ext cx="1371600"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ppt_y-#ppt_h/2"/>
                                          </p:val>
                                        </p:tav>
                                        <p:tav tm="100000">
                                          <p:val>
                                            <p:strVal val="#ppt_y"/>
                                          </p:val>
                                        </p:tav>
                                      </p:tavLst>
                                    </p:anim>
                                    <p:anim calcmode="lin" valueType="num">
                                      <p:cBhvr>
                                        <p:cTn id="9" dur="500" fill="hold"/>
                                        <p:tgtEl>
                                          <p:spTgt spid="5"/>
                                        </p:tgtEl>
                                        <p:attrNameLst>
                                          <p:attrName>ppt_w</p:attrName>
                                        </p:attrNameLst>
                                      </p:cBhvr>
                                      <p:tavLst>
                                        <p:tav tm="0">
                                          <p:val>
                                            <p:strVal val="#ppt_w"/>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400" dirty="0" smtClean="0"/>
              <a:t>So, what can we learn from high performing and high gaining schools and districts?</a:t>
            </a:r>
            <a:endParaRPr lang="en-US" sz="4400"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ctrTitle"/>
          </p:nvPr>
        </p:nvSpPr>
        <p:spPr/>
        <p:txBody>
          <a:bodyPr rtlCol="0">
            <a:normAutofit fontScale="90000"/>
          </a:bodyPr>
          <a:lstStyle/>
          <a:p>
            <a:pPr eaLnBrk="1" fontAlgn="auto" hangingPunct="1">
              <a:spcAft>
                <a:spcPts val="0"/>
              </a:spcAft>
              <a:defRPr/>
            </a:pPr>
            <a:r>
              <a:rPr lang="en-US" sz="5400" dirty="0" smtClean="0"/>
              <a:t>#1.  They focus on what they </a:t>
            </a:r>
            <a:r>
              <a:rPr lang="en-US" sz="5400" i="1" dirty="0" smtClean="0">
                <a:solidFill>
                  <a:schemeClr val="accent1"/>
                </a:solidFill>
              </a:rPr>
              <a:t>can</a:t>
            </a:r>
            <a:r>
              <a:rPr lang="en-US" sz="5400" dirty="0" smtClean="0"/>
              <a:t> do, rather than what they </a:t>
            </a:r>
            <a:r>
              <a:rPr lang="en-US" sz="5400" i="1" dirty="0" smtClean="0">
                <a:solidFill>
                  <a:schemeClr val="accent1"/>
                </a:solidFill>
              </a:rPr>
              <a:t>can’t</a:t>
            </a:r>
            <a:r>
              <a:rPr lang="en-US" sz="5400" i="1" dirty="0" smtClean="0"/>
              <a:t>.</a:t>
            </a:r>
            <a:endParaRPr lang="en-US" sz="5400" dirty="0" smtClean="0"/>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mtClean="0"/>
              <a:t>Some schools and districts get all caught up in “correlations”. </a:t>
            </a:r>
          </a:p>
        </p:txBody>
      </p:sp>
      <p:sp>
        <p:nvSpPr>
          <p:cNvPr id="80899" name="Rectangle 3"/>
          <p:cNvSpPr>
            <a:spLocks noGrp="1" noChangeArrowheads="1"/>
          </p:cNvSpPr>
          <p:nvPr>
            <p:ph idx="1"/>
          </p:nvPr>
        </p:nvSpPr>
        <p:spPr>
          <a:xfrm>
            <a:off x="457200" y="1981200"/>
            <a:ext cx="8229600" cy="4495800"/>
          </a:xfrm>
        </p:spPr>
        <p:txBody>
          <a:bodyPr rtlCol="0">
            <a:normAutofit/>
          </a:bodyPr>
          <a:lstStyle/>
          <a:p>
            <a:pPr eaLnBrk="1" fontAlgn="auto" hangingPunct="1">
              <a:spcAft>
                <a:spcPts val="0"/>
              </a:spcAft>
              <a:buFont typeface="Arial" charset="0"/>
              <a:buNone/>
              <a:defRPr/>
            </a:pPr>
            <a:r>
              <a:rPr lang="en-US" dirty="0" smtClean="0"/>
              <a:t>Spend endless time tracking:</a:t>
            </a:r>
          </a:p>
          <a:p>
            <a:pPr eaLnBrk="1" fontAlgn="auto" hangingPunct="1">
              <a:spcAft>
                <a:spcPts val="0"/>
              </a:spcAft>
              <a:buFont typeface="Arial" charset="0"/>
              <a:buNone/>
              <a:defRPr/>
            </a:pPr>
            <a:endParaRPr lang="en-US" dirty="0" smtClean="0"/>
          </a:p>
          <a:p>
            <a:pPr eaLnBrk="1" fontAlgn="auto" hangingPunct="1">
              <a:spcAft>
                <a:spcPts val="0"/>
              </a:spcAft>
              <a:defRPr/>
            </a:pPr>
            <a:r>
              <a:rPr lang="en-US" dirty="0" smtClean="0">
                <a:solidFill>
                  <a:schemeClr val="accent4">
                    <a:lumMod val="75000"/>
                  </a:schemeClr>
                </a:solidFill>
              </a:rPr>
              <a:t>Percent of babies born at low birth-weight</a:t>
            </a:r>
          </a:p>
          <a:p>
            <a:pPr eaLnBrk="1" fontAlgn="auto" hangingPunct="1">
              <a:spcAft>
                <a:spcPts val="0"/>
              </a:spcAft>
              <a:defRPr/>
            </a:pPr>
            <a:r>
              <a:rPr lang="en-US" dirty="0" smtClean="0">
                <a:solidFill>
                  <a:schemeClr val="accent5">
                    <a:lumMod val="75000"/>
                  </a:schemeClr>
                </a:solidFill>
              </a:rPr>
              <a:t>Percent of children born to single moms</a:t>
            </a:r>
          </a:p>
          <a:p>
            <a:pPr eaLnBrk="1" fontAlgn="auto" hangingPunct="1">
              <a:spcAft>
                <a:spcPts val="0"/>
              </a:spcAft>
              <a:defRPr/>
            </a:pPr>
            <a:r>
              <a:rPr lang="en-US" dirty="0" smtClean="0">
                <a:solidFill>
                  <a:schemeClr val="accent4">
                    <a:lumMod val="75000"/>
                  </a:schemeClr>
                </a:solidFill>
              </a:rPr>
              <a:t>Percent of children in families receiving government assistance</a:t>
            </a:r>
          </a:p>
          <a:p>
            <a:pPr eaLnBrk="1" fontAlgn="auto" hangingPunct="1">
              <a:spcAft>
                <a:spcPts val="0"/>
              </a:spcAft>
              <a:defRPr/>
            </a:pPr>
            <a:r>
              <a:rPr lang="en-US" dirty="0" smtClean="0">
                <a:solidFill>
                  <a:schemeClr val="accent5">
                    <a:lumMod val="75000"/>
                  </a:schemeClr>
                </a:solidFill>
              </a:rPr>
              <a:t>Education levels of mothers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 calcmode="lin" valueType="num">
                                      <p:cBhvr additive="base">
                                        <p:cTn id="7" dur="1000" fill="hold"/>
                                        <p:tgtEl>
                                          <p:spTgt spid="80899">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808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0899">
                                            <p:txEl>
                                              <p:pRg st="2" end="2"/>
                                            </p:txEl>
                                          </p:spTgt>
                                        </p:tgtEl>
                                        <p:attrNameLst>
                                          <p:attrName>style.visibility</p:attrName>
                                        </p:attrNameLst>
                                      </p:cBhvr>
                                      <p:to>
                                        <p:strVal val="visible"/>
                                      </p:to>
                                    </p:set>
                                    <p:anim calcmode="lin" valueType="num">
                                      <p:cBhvr additive="base">
                                        <p:cTn id="13" dur="1000" fill="hold"/>
                                        <p:tgtEl>
                                          <p:spTgt spid="80899">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808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0899">
                                            <p:txEl>
                                              <p:pRg st="3" end="3"/>
                                            </p:txEl>
                                          </p:spTgt>
                                        </p:tgtEl>
                                        <p:attrNameLst>
                                          <p:attrName>style.visibility</p:attrName>
                                        </p:attrNameLst>
                                      </p:cBhvr>
                                      <p:to>
                                        <p:strVal val="visible"/>
                                      </p:to>
                                    </p:set>
                                    <p:anim calcmode="lin" valueType="num">
                                      <p:cBhvr additive="base">
                                        <p:cTn id="19" dur="1000" fill="hold"/>
                                        <p:tgtEl>
                                          <p:spTgt spid="80899">
                                            <p:txEl>
                                              <p:pRg st="3" end="3"/>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808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0899">
                                            <p:txEl>
                                              <p:pRg st="4" end="4"/>
                                            </p:txEl>
                                          </p:spTgt>
                                        </p:tgtEl>
                                        <p:attrNameLst>
                                          <p:attrName>style.visibility</p:attrName>
                                        </p:attrNameLst>
                                      </p:cBhvr>
                                      <p:to>
                                        <p:strVal val="visible"/>
                                      </p:to>
                                    </p:set>
                                    <p:anim calcmode="lin" valueType="num">
                                      <p:cBhvr additive="base">
                                        <p:cTn id="25" dur="1000" fill="hold"/>
                                        <p:tgtEl>
                                          <p:spTgt spid="80899">
                                            <p:txEl>
                                              <p:pRg st="4" end="4"/>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8089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0899">
                                            <p:txEl>
                                              <p:pRg st="5" end="5"/>
                                            </p:txEl>
                                          </p:spTgt>
                                        </p:tgtEl>
                                        <p:attrNameLst>
                                          <p:attrName>style.visibility</p:attrName>
                                        </p:attrNameLst>
                                      </p:cBhvr>
                                      <p:to>
                                        <p:strVal val="visible"/>
                                      </p:to>
                                    </p:set>
                                    <p:anim calcmode="lin" valueType="num">
                                      <p:cBhvr additive="base">
                                        <p:cTn id="31" dur="1000" fill="hold"/>
                                        <p:tgtEl>
                                          <p:spTgt spid="80899">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8089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ctrTitle"/>
          </p:nvPr>
        </p:nvSpPr>
        <p:spPr>
          <a:xfrm>
            <a:off x="685800" y="1905000"/>
            <a:ext cx="7772400" cy="3429000"/>
          </a:xfrm>
        </p:spPr>
        <p:txBody>
          <a:bodyPr rtlCol="0">
            <a:normAutofit fontScale="90000"/>
          </a:bodyPr>
          <a:lstStyle/>
          <a:p>
            <a:pPr eaLnBrk="1" fontAlgn="auto" hangingPunct="1">
              <a:spcAft>
                <a:spcPts val="0"/>
              </a:spcAft>
              <a:defRPr/>
            </a:pPr>
            <a:r>
              <a:rPr lang="en-US" sz="4000" dirty="0" smtClean="0"/>
              <a:t>“ Some of our children live in pretty dire circumstances.  But we can’t dwell on that, because we can’t change it.  So when we come here, we have to dwell on that which is going to move our kids.”</a:t>
            </a:r>
          </a:p>
        </p:txBody>
      </p:sp>
      <p:sp>
        <p:nvSpPr>
          <p:cNvPr id="157699" name="Rectangle 3"/>
          <p:cNvSpPr>
            <a:spLocks noGrp="1" noChangeArrowheads="1"/>
          </p:cNvSpPr>
          <p:nvPr>
            <p:ph type="subTitle" idx="1"/>
          </p:nvPr>
        </p:nvSpPr>
        <p:spPr>
          <a:xfrm>
            <a:off x="1371600" y="4495800"/>
            <a:ext cx="6400800" cy="1752600"/>
          </a:xfrm>
        </p:spPr>
        <p:txBody>
          <a:bodyPr rtlCol="0">
            <a:normAutofit/>
          </a:bodyPr>
          <a:lstStyle/>
          <a:p>
            <a:pPr eaLnBrk="1" fontAlgn="auto" hangingPunct="1">
              <a:lnSpc>
                <a:spcPct val="80000"/>
              </a:lnSpc>
              <a:spcAft>
                <a:spcPts val="0"/>
              </a:spcAft>
              <a:buFont typeface="Arial" pitchFamily="34" charset="0"/>
              <a:buNone/>
              <a:defRPr/>
            </a:pPr>
            <a:endParaRPr lang="en-US" sz="2000" dirty="0" smtClean="0"/>
          </a:p>
          <a:p>
            <a:pPr eaLnBrk="1" fontAlgn="auto" hangingPunct="1">
              <a:lnSpc>
                <a:spcPct val="80000"/>
              </a:lnSpc>
              <a:spcAft>
                <a:spcPts val="0"/>
              </a:spcAft>
              <a:buFont typeface="Arial" pitchFamily="34" charset="0"/>
              <a:buNone/>
              <a:defRPr/>
            </a:pPr>
            <a:endParaRPr lang="en-US" sz="2000" dirty="0" smtClean="0"/>
          </a:p>
          <a:p>
            <a:pPr eaLnBrk="1" fontAlgn="auto" hangingPunct="1">
              <a:lnSpc>
                <a:spcPct val="80000"/>
              </a:lnSpc>
              <a:spcAft>
                <a:spcPts val="0"/>
              </a:spcAft>
              <a:buFont typeface="Arial" pitchFamily="34" charset="0"/>
              <a:buNone/>
              <a:defRPr/>
            </a:pPr>
            <a:endParaRPr lang="en-US" sz="2000" dirty="0" smtClean="0"/>
          </a:p>
          <a:p>
            <a:pPr eaLnBrk="1" fontAlgn="auto" hangingPunct="1">
              <a:lnSpc>
                <a:spcPct val="80000"/>
              </a:lnSpc>
              <a:spcAft>
                <a:spcPts val="0"/>
              </a:spcAft>
              <a:buFont typeface="Arial" pitchFamily="34" charset="0"/>
              <a:buNone/>
              <a:defRPr/>
            </a:pPr>
            <a:r>
              <a:rPr lang="en-US" sz="2000" dirty="0" smtClean="0"/>
              <a:t>Barbara </a:t>
            </a:r>
            <a:r>
              <a:rPr lang="en-US" sz="2000" dirty="0" err="1" smtClean="0"/>
              <a:t>Adderly</a:t>
            </a:r>
            <a:r>
              <a:rPr lang="en-US" sz="2000" dirty="0" smtClean="0"/>
              <a:t>, Principal,</a:t>
            </a:r>
          </a:p>
          <a:p>
            <a:pPr eaLnBrk="1" fontAlgn="auto" hangingPunct="1">
              <a:lnSpc>
                <a:spcPct val="80000"/>
              </a:lnSpc>
              <a:spcAft>
                <a:spcPts val="0"/>
              </a:spcAft>
              <a:buFont typeface="Arial" pitchFamily="34" charset="0"/>
              <a:buNone/>
              <a:defRPr/>
            </a:pPr>
            <a:r>
              <a:rPr lang="en-US" sz="2000" dirty="0" smtClean="0"/>
              <a:t>M. Hall Stanton Elementary, Philadelphia</a:t>
            </a:r>
          </a:p>
        </p:txBody>
      </p:sp>
      <p:sp>
        <p:nvSpPr>
          <p:cNvPr id="4" name="TextBox 3"/>
          <p:cNvSpPr txBox="1"/>
          <p:nvPr/>
        </p:nvSpPr>
        <p:spPr>
          <a:xfrm>
            <a:off x="457200" y="228600"/>
            <a:ext cx="8229600" cy="1077913"/>
          </a:xfrm>
          <a:prstGeom prst="rect">
            <a:avLst/>
          </a:prstGeom>
          <a:noFill/>
        </p:spPr>
        <p:txBody>
          <a:bodyPr>
            <a:spAutoFit/>
          </a:bodyPr>
          <a:lstStyle/>
          <a:p>
            <a:pPr algn="ctr" fontAlgn="auto">
              <a:spcBef>
                <a:spcPts val="0"/>
              </a:spcBef>
              <a:spcAft>
                <a:spcPts val="0"/>
              </a:spcAft>
              <a:defRPr/>
            </a:pPr>
            <a:r>
              <a:rPr lang="en-US" sz="3200" dirty="0">
                <a:solidFill>
                  <a:schemeClr val="accent1"/>
                </a:solidFill>
                <a:latin typeface="+mn-lt"/>
              </a:rPr>
              <a:t>The leaders in high-performing high poverty schools and districts don’t do that.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76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7699">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76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8" grpId="0"/>
      <p:bldP spid="157699" grpId="0"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ctrTitle"/>
          </p:nvPr>
        </p:nvSpPr>
        <p:spPr/>
        <p:txBody>
          <a:bodyPr rtlCol="0">
            <a:normAutofit fontScale="90000"/>
          </a:bodyPr>
          <a:lstStyle/>
          <a:p>
            <a:pPr eaLnBrk="1" fontAlgn="auto" hangingPunct="1">
              <a:spcAft>
                <a:spcPts val="0"/>
              </a:spcAft>
              <a:defRPr/>
            </a:pPr>
            <a:r>
              <a:rPr lang="en-US" sz="5400" dirty="0" smtClean="0"/>
              <a:t>#2.  They don’t leave anything about </a:t>
            </a:r>
            <a:r>
              <a:rPr lang="en-US" sz="5400" dirty="0" smtClean="0">
                <a:solidFill>
                  <a:schemeClr val="accent1"/>
                </a:solidFill>
              </a:rPr>
              <a:t>teaching and learning </a:t>
            </a:r>
            <a:r>
              <a:rPr lang="en-US" sz="5400" dirty="0" smtClean="0"/>
              <a:t>to chance.</a:t>
            </a:r>
          </a:p>
        </p:txBody>
      </p:sp>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2743200"/>
            <a:ext cx="8229600" cy="1143000"/>
          </a:xfrm>
        </p:spPr>
        <p:txBody>
          <a:bodyPr rtlCol="0">
            <a:normAutofit fontScale="90000"/>
          </a:bodyPr>
          <a:lstStyle/>
          <a:p>
            <a:pPr eaLnBrk="1" fontAlgn="auto" hangingPunct="1">
              <a:spcAft>
                <a:spcPts val="0"/>
              </a:spcAft>
              <a:defRPr/>
            </a:pPr>
            <a:r>
              <a:rPr lang="en-US" dirty="0" smtClean="0">
                <a:solidFill>
                  <a:schemeClr val="accent1"/>
                </a:solidFill>
              </a:rPr>
              <a:t>Result?</a:t>
            </a:r>
            <a:r>
              <a:rPr lang="en-US" dirty="0" smtClean="0">
                <a:solidFill>
                  <a:schemeClr val="accent3">
                    <a:lumMod val="75000"/>
                  </a:schemeClr>
                </a:solidFill>
              </a:rPr>
              <a:t>  </a:t>
            </a:r>
            <a:r>
              <a:rPr lang="en-US" dirty="0" smtClean="0"/>
              <a:t/>
            </a:r>
            <a:br>
              <a:rPr lang="en-US" dirty="0" smtClean="0"/>
            </a:br>
            <a:r>
              <a:rPr lang="en-US" sz="4000" dirty="0" smtClean="0"/>
              <a:t>A System That:</a:t>
            </a:r>
          </a:p>
        </p:txBody>
      </p:sp>
      <p:sp>
        <p:nvSpPr>
          <p:cNvPr id="87043" name="Rectangle 3"/>
          <p:cNvSpPr>
            <a:spLocks noGrp="1" noChangeArrowheads="1"/>
          </p:cNvSpPr>
          <p:nvPr>
            <p:ph idx="1"/>
          </p:nvPr>
        </p:nvSpPr>
        <p:spPr>
          <a:xfrm>
            <a:off x="457200" y="4114800"/>
            <a:ext cx="8229600" cy="2438400"/>
          </a:xfrm>
        </p:spPr>
        <p:txBody>
          <a:bodyPr/>
          <a:lstStyle/>
          <a:p>
            <a:pPr eaLnBrk="1" hangingPunct="1"/>
            <a:r>
              <a:rPr lang="en-US" smtClean="0">
                <a:solidFill>
                  <a:schemeClr val="accent1"/>
                </a:solidFill>
              </a:rPr>
              <a:t>Doesn’t expect very much from MOST students</a:t>
            </a:r>
          </a:p>
          <a:p>
            <a:pPr eaLnBrk="1" hangingPunct="1"/>
            <a:r>
              <a:rPr lang="en-US" smtClean="0">
                <a:solidFill>
                  <a:schemeClr val="accent1"/>
                </a:solidFill>
              </a:rPr>
              <a:t>Expects much less from some types of students than others.</a:t>
            </a:r>
          </a:p>
        </p:txBody>
      </p:sp>
      <p:sp>
        <p:nvSpPr>
          <p:cNvPr id="4" name="Rectangle 2"/>
          <p:cNvSpPr txBox="1">
            <a:spLocks noChangeArrowheads="1"/>
          </p:cNvSpPr>
          <p:nvPr/>
        </p:nvSpPr>
        <p:spPr bwMode="auto">
          <a:xfrm>
            <a:off x="685800" y="228600"/>
            <a:ext cx="7772400" cy="2133600"/>
          </a:xfrm>
          <a:prstGeom prst="rect">
            <a:avLst/>
          </a:prstGeom>
          <a:noFill/>
          <a:ln w="9525">
            <a:noFill/>
            <a:miter lim="800000"/>
            <a:headEnd/>
            <a:tailEnd/>
          </a:ln>
        </p:spPr>
        <p:txBody>
          <a:bodyPr anchor="ctr">
            <a:normAutofit fontScale="90000" lnSpcReduction="10000"/>
          </a:bodyPr>
          <a:lstStyle/>
          <a:p>
            <a:pPr algn="ctr" fontAlgn="auto">
              <a:spcBef>
                <a:spcPts val="0"/>
              </a:spcBef>
              <a:spcAft>
                <a:spcPts val="0"/>
              </a:spcAft>
              <a:defRPr/>
            </a:pPr>
            <a:r>
              <a:rPr lang="en-US" sz="4000" dirty="0">
                <a:solidFill>
                  <a:schemeClr val="bg1">
                    <a:lumMod val="50000"/>
                  </a:schemeClr>
                </a:solidFill>
                <a:latin typeface="+mj-lt"/>
                <a:ea typeface="+mj-ea"/>
                <a:cs typeface="+mj-cs"/>
              </a:rPr>
              <a:t>An awful lot of our teachers—even brand new ones—are left to figure out on their own what to teach and what constitutes “good enough” work.</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0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704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70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p:bldP spid="87043" grpId="0"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Text Box 2"/>
          <p:cNvSpPr txBox="1">
            <a:spLocks noChangeArrowheads="1"/>
          </p:cNvSpPr>
          <p:nvPr/>
        </p:nvSpPr>
        <p:spPr bwMode="auto">
          <a:xfrm>
            <a:off x="0" y="5943600"/>
            <a:ext cx="7696200" cy="274638"/>
          </a:xfrm>
          <a:prstGeom prst="rect">
            <a:avLst/>
          </a:prstGeom>
          <a:noFill/>
          <a:ln w="9525">
            <a:noFill/>
            <a:miter lim="800000"/>
            <a:headEnd/>
            <a:tailEnd/>
          </a:ln>
        </p:spPr>
        <p:txBody>
          <a:bodyPr>
            <a:spAutoFit/>
          </a:bodyPr>
          <a:lstStyle/>
          <a:p>
            <a:pPr>
              <a:spcBef>
                <a:spcPct val="50000"/>
              </a:spcBef>
            </a:pPr>
            <a:r>
              <a:rPr lang="en-US" sz="1200" b="1"/>
              <a:t>Source</a:t>
            </a:r>
            <a:r>
              <a:rPr lang="en-US" sz="1200"/>
              <a:t>:  Prospects (ABT Associates, 1993), in “Prospects:  Final Report on Student Outcomes”, PES, DOE, 1997.</a:t>
            </a:r>
          </a:p>
        </p:txBody>
      </p:sp>
      <p:sp>
        <p:nvSpPr>
          <p:cNvPr id="79876" name="Rectangle 3"/>
          <p:cNvSpPr>
            <a:spLocks noGrp="1" noChangeArrowheads="1"/>
          </p:cNvSpPr>
          <p:nvPr>
            <p:ph type="title"/>
          </p:nvPr>
        </p:nvSpPr>
        <p:spPr>
          <a:xfrm>
            <a:off x="609600" y="533400"/>
            <a:ext cx="8077200" cy="1143000"/>
          </a:xfrm>
        </p:spPr>
        <p:txBody>
          <a:bodyPr/>
          <a:lstStyle/>
          <a:p>
            <a:pPr eaLnBrk="1" hangingPunct="1"/>
            <a:r>
              <a:rPr lang="en-US" sz="4000" smtClean="0"/>
              <a:t>‘A’ Work in Poor Schools Would Earn ‘Cs’ in Affluent Schools</a:t>
            </a:r>
          </a:p>
        </p:txBody>
      </p:sp>
      <p:graphicFrame>
        <p:nvGraphicFramePr>
          <p:cNvPr id="79874" name="Object 2"/>
          <p:cNvGraphicFramePr>
            <a:graphicFrameLocks noChangeAspect="1"/>
          </p:cNvGraphicFramePr>
          <p:nvPr>
            <p:ph type="chart" idx="1"/>
          </p:nvPr>
        </p:nvGraphicFramePr>
        <p:xfrm>
          <a:off x="1066800" y="1905000"/>
          <a:ext cx="7375525" cy="4114800"/>
        </p:xfrm>
        <a:graphic>
          <a:graphicData uri="http://schemas.openxmlformats.org/presentationml/2006/ole">
            <p:oleObj spid="_x0000_s629762" name="Chart" r:id="rId3" imgW="8162870" imgH="4552997" progId="MSGraph.Chart.8">
              <p:embed followColorScheme="full"/>
            </p:oleObj>
          </a:graphicData>
        </a:graphic>
      </p:graphicFrame>
      <p:sp>
        <p:nvSpPr>
          <p:cNvPr id="79877" name="Line 5"/>
          <p:cNvSpPr>
            <a:spLocks noChangeShapeType="1"/>
          </p:cNvSpPr>
          <p:nvPr/>
        </p:nvSpPr>
        <p:spPr bwMode="auto">
          <a:xfrm>
            <a:off x="3048000" y="4038600"/>
            <a:ext cx="2057400" cy="152400"/>
          </a:xfrm>
          <a:prstGeom prst="line">
            <a:avLst/>
          </a:prstGeom>
          <a:noFill/>
          <a:ln w="19050">
            <a:solidFill>
              <a:schemeClr val="tx1"/>
            </a:solidFill>
            <a:round/>
            <a:headEnd/>
            <a:tailEnd type="triangle" w="med" len="lg"/>
          </a:ln>
        </p:spPr>
        <p:txBody>
          <a:bodyPr wrap="none" anchor="ctr"/>
          <a:lstStyle/>
          <a:p>
            <a:endParaRPr lang="en-US"/>
          </a:p>
        </p:txBody>
      </p:sp>
    </p:spTree>
  </p:cSld>
  <p:clrMapOvr>
    <a:masterClrMapping/>
  </p:clrMapOvr>
  <p:transition>
    <p:random/>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ext Box 2"/>
          <p:cNvSpPr txBox="1">
            <a:spLocks noChangeArrowheads="1"/>
          </p:cNvSpPr>
          <p:nvPr/>
        </p:nvSpPr>
        <p:spPr bwMode="auto">
          <a:xfrm>
            <a:off x="990600" y="1752600"/>
            <a:ext cx="6781800" cy="3019425"/>
          </a:xfrm>
          <a:prstGeom prst="rect">
            <a:avLst/>
          </a:prstGeom>
          <a:noFill/>
          <a:ln w="9525">
            <a:noFill/>
            <a:miter lim="800000"/>
            <a:headEnd/>
            <a:tailEnd/>
          </a:ln>
        </p:spPr>
        <p:txBody>
          <a:bodyPr>
            <a:spAutoFit/>
          </a:bodyPr>
          <a:lstStyle/>
          <a:p>
            <a:pPr algn="ctr"/>
            <a:r>
              <a:rPr lang="en-US" sz="4800">
                <a:latin typeface="Tahoma" pitchFamily="34" charset="0"/>
              </a:rPr>
              <a:t>Students can do </a:t>
            </a:r>
          </a:p>
          <a:p>
            <a:pPr algn="ctr"/>
            <a:r>
              <a:rPr lang="en-US" sz="4800">
                <a:latin typeface="Tahoma" pitchFamily="34" charset="0"/>
              </a:rPr>
              <a:t>no better than </a:t>
            </a:r>
          </a:p>
          <a:p>
            <a:pPr algn="ctr"/>
            <a:r>
              <a:rPr lang="en-US" sz="4800">
                <a:latin typeface="Tahoma" pitchFamily="34" charset="0"/>
              </a:rPr>
              <a:t>the assignments </a:t>
            </a:r>
          </a:p>
          <a:p>
            <a:pPr algn="ctr"/>
            <a:r>
              <a:rPr lang="en-US" sz="4800">
                <a:latin typeface="Tahoma" pitchFamily="34" charset="0"/>
              </a:rPr>
              <a:t>they are given...</a:t>
            </a:r>
            <a:endParaRPr lang="en-US" sz="6600"/>
          </a:p>
        </p:txBody>
      </p:sp>
    </p:spTree>
  </p:cSld>
  <p:clrMapOvr>
    <a:masterClrMapping/>
  </p:clrMapOvr>
  <p:transition advClick="0">
    <p:random/>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228600" y="381000"/>
            <a:ext cx="8610600" cy="762000"/>
          </a:xfrm>
        </p:spPr>
        <p:txBody>
          <a:bodyPr/>
          <a:lstStyle/>
          <a:p>
            <a:pPr eaLnBrk="1" hangingPunct="1"/>
            <a:r>
              <a:rPr lang="en-US" smtClean="0">
                <a:solidFill>
                  <a:schemeClr val="accent2"/>
                </a:solidFill>
              </a:rPr>
              <a:t>Grade 10 Writing Assignment</a:t>
            </a:r>
            <a:endParaRPr lang="en-US" smtClean="0"/>
          </a:p>
        </p:txBody>
      </p:sp>
      <p:sp>
        <p:nvSpPr>
          <p:cNvPr id="155651" name="Text Box 3"/>
          <p:cNvSpPr txBox="1">
            <a:spLocks noChangeArrowheads="1"/>
          </p:cNvSpPr>
          <p:nvPr/>
        </p:nvSpPr>
        <p:spPr bwMode="auto">
          <a:xfrm>
            <a:off x="381000" y="1295400"/>
            <a:ext cx="8458200" cy="4486275"/>
          </a:xfrm>
          <a:prstGeom prst="rect">
            <a:avLst/>
          </a:prstGeom>
          <a:noFill/>
          <a:ln w="9525">
            <a:noFill/>
            <a:miter lim="800000"/>
            <a:headEnd/>
            <a:tailEnd/>
          </a:ln>
        </p:spPr>
        <p:txBody>
          <a:bodyPr>
            <a:spAutoFit/>
          </a:bodyPr>
          <a:lstStyle/>
          <a:p>
            <a:pPr>
              <a:spcBef>
                <a:spcPct val="50000"/>
              </a:spcBef>
            </a:pPr>
            <a:r>
              <a:rPr lang="en-US" sz="3600">
                <a:latin typeface="Tahoma" pitchFamily="34" charset="0"/>
              </a:rPr>
              <a:t>A frequent theme in literature is the conflict between the individual and society.  From literature you have read, select a character who struggled with society.  In a well-developed essay, identify the character and explain why this character’s conflict with society is important.</a:t>
            </a:r>
            <a:endParaRPr lang="en-US" sz="4800" b="1"/>
          </a:p>
        </p:txBody>
      </p: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California no exception</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a:xfrm>
            <a:off x="304800" y="152400"/>
            <a:ext cx="8610600" cy="838200"/>
          </a:xfrm>
        </p:spPr>
        <p:txBody>
          <a:bodyPr/>
          <a:lstStyle/>
          <a:p>
            <a:pPr eaLnBrk="1" hangingPunct="1"/>
            <a:r>
              <a:rPr lang="en-US" sz="4000" smtClean="0">
                <a:solidFill>
                  <a:schemeClr val="accent2"/>
                </a:solidFill>
              </a:rPr>
              <a:t>Grade 10 Writing Assignment</a:t>
            </a:r>
            <a:endParaRPr lang="en-US" sz="4000" smtClean="0"/>
          </a:p>
        </p:txBody>
      </p:sp>
      <p:sp>
        <p:nvSpPr>
          <p:cNvPr id="156675" name="Text Box 3"/>
          <p:cNvSpPr txBox="1">
            <a:spLocks noChangeArrowheads="1"/>
          </p:cNvSpPr>
          <p:nvPr/>
        </p:nvSpPr>
        <p:spPr bwMode="auto">
          <a:xfrm>
            <a:off x="838200" y="1371600"/>
            <a:ext cx="7772400" cy="4479925"/>
          </a:xfrm>
          <a:prstGeom prst="rect">
            <a:avLst/>
          </a:prstGeom>
          <a:noFill/>
          <a:ln w="9525">
            <a:noFill/>
            <a:miter lim="800000"/>
            <a:headEnd/>
            <a:tailEnd/>
          </a:ln>
        </p:spPr>
        <p:txBody>
          <a:bodyPr>
            <a:spAutoFit/>
          </a:bodyPr>
          <a:lstStyle/>
          <a:p>
            <a:r>
              <a:rPr lang="en-US" sz="4000">
                <a:latin typeface="Tahoma" pitchFamily="34" charset="0"/>
              </a:rPr>
              <a:t>Write a composition of at least 4  paragraphs on Martin Luther King’s most important contribution to this society.  Illustrate your work with a neat cover page.  Neatness counts.</a:t>
            </a:r>
            <a:r>
              <a:rPr lang="en-US" sz="4400" b="1"/>
              <a:t> </a:t>
            </a:r>
          </a:p>
          <a:p>
            <a:endParaRPr lang="en-US" sz="4400" b="1"/>
          </a:p>
        </p:txBody>
      </p:sp>
    </p:spTree>
  </p:cSld>
  <p:clrMapOvr>
    <a:masterClrMapping/>
  </p:clrMapOvr>
  <p:transition advClick="0"/>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457200" y="228600"/>
            <a:ext cx="8229600" cy="1143000"/>
          </a:xfrm>
        </p:spPr>
        <p:txBody>
          <a:bodyPr/>
          <a:lstStyle/>
          <a:p>
            <a:pPr eaLnBrk="1" hangingPunct="1"/>
            <a:r>
              <a:rPr lang="en-US" sz="4000" smtClean="0"/>
              <a:t>High Performing Schools and Districts</a:t>
            </a:r>
          </a:p>
        </p:txBody>
      </p:sp>
      <p:sp>
        <p:nvSpPr>
          <p:cNvPr id="96259" name="Rectangle 3"/>
          <p:cNvSpPr>
            <a:spLocks noGrp="1" noChangeArrowheads="1"/>
          </p:cNvSpPr>
          <p:nvPr>
            <p:ph idx="1"/>
          </p:nvPr>
        </p:nvSpPr>
        <p:spPr/>
        <p:txBody>
          <a:bodyPr rtlCol="0">
            <a:normAutofit/>
          </a:bodyPr>
          <a:lstStyle/>
          <a:p>
            <a:pPr eaLnBrk="1" fontAlgn="auto" hangingPunct="1">
              <a:lnSpc>
                <a:spcPct val="90000"/>
              </a:lnSpc>
              <a:spcAft>
                <a:spcPts val="0"/>
              </a:spcAft>
              <a:defRPr/>
            </a:pPr>
            <a:r>
              <a:rPr lang="en-US" sz="2800" dirty="0" smtClean="0">
                <a:solidFill>
                  <a:schemeClr val="accent5">
                    <a:lumMod val="75000"/>
                  </a:schemeClr>
                </a:solidFill>
              </a:rPr>
              <a:t>Have clear and specific goals for what students should learn in every grade, including the order in which they should learn it</a:t>
            </a:r>
          </a:p>
          <a:p>
            <a:pPr eaLnBrk="1" fontAlgn="auto" hangingPunct="1">
              <a:lnSpc>
                <a:spcPct val="90000"/>
              </a:lnSpc>
              <a:spcAft>
                <a:spcPts val="0"/>
              </a:spcAft>
              <a:defRPr/>
            </a:pPr>
            <a:r>
              <a:rPr lang="en-US" sz="2800" dirty="0" smtClean="0">
                <a:solidFill>
                  <a:schemeClr val="accent4">
                    <a:lumMod val="75000"/>
                  </a:schemeClr>
                </a:solidFill>
              </a:rPr>
              <a:t>Provide teachers with common curriculum, assignments</a:t>
            </a:r>
          </a:p>
          <a:p>
            <a:pPr eaLnBrk="1" fontAlgn="auto" hangingPunct="1">
              <a:lnSpc>
                <a:spcPct val="90000"/>
              </a:lnSpc>
              <a:spcAft>
                <a:spcPts val="0"/>
              </a:spcAft>
              <a:defRPr/>
            </a:pPr>
            <a:r>
              <a:rPr lang="en-US" sz="2800" dirty="0" smtClean="0">
                <a:solidFill>
                  <a:schemeClr val="accent5">
                    <a:lumMod val="75000"/>
                  </a:schemeClr>
                </a:solidFill>
              </a:rPr>
              <a:t>Have regular vehicle to assure common marking standards</a:t>
            </a:r>
          </a:p>
          <a:p>
            <a:pPr eaLnBrk="1" fontAlgn="auto" hangingPunct="1">
              <a:lnSpc>
                <a:spcPct val="90000"/>
              </a:lnSpc>
              <a:spcAft>
                <a:spcPts val="0"/>
              </a:spcAft>
              <a:defRPr/>
            </a:pPr>
            <a:r>
              <a:rPr lang="en-US" sz="2800" dirty="0" smtClean="0">
                <a:solidFill>
                  <a:schemeClr val="accent4">
                    <a:lumMod val="75000"/>
                  </a:schemeClr>
                </a:solidFill>
              </a:rPr>
              <a:t>Assess students every 4-8 weeks to measure progress</a:t>
            </a:r>
          </a:p>
          <a:p>
            <a:pPr eaLnBrk="1" fontAlgn="auto" hangingPunct="1">
              <a:lnSpc>
                <a:spcPct val="90000"/>
              </a:lnSpc>
              <a:spcAft>
                <a:spcPts val="0"/>
              </a:spcAft>
              <a:defRPr/>
            </a:pPr>
            <a:r>
              <a:rPr lang="en-US" sz="2800" u="sng" dirty="0" smtClean="0">
                <a:solidFill>
                  <a:schemeClr val="accent5">
                    <a:lumMod val="75000"/>
                  </a:schemeClr>
                </a:solidFill>
              </a:rPr>
              <a:t>Act</a:t>
            </a:r>
            <a:r>
              <a:rPr lang="en-US" sz="2800" dirty="0" smtClean="0">
                <a:solidFill>
                  <a:schemeClr val="accent5">
                    <a:lumMod val="75000"/>
                  </a:schemeClr>
                </a:solidFill>
              </a:rPr>
              <a:t> immediately on the results of those assessments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62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62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62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In other words, they work very hard at CONSISTENCY.</a:t>
            </a:r>
            <a:endParaRPr lang="en-US"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#3.  The drive toward </a:t>
            </a:r>
            <a:r>
              <a:rPr lang="en-US" u="sng" dirty="0" smtClean="0"/>
              <a:t>consistency</a:t>
            </a:r>
            <a:r>
              <a:rPr lang="en-US" dirty="0" smtClean="0"/>
              <a:t> is also clear in their approach to school discipline.</a:t>
            </a:r>
            <a:endParaRPr 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fontScale="90000"/>
          </a:bodyPr>
          <a:lstStyle/>
          <a:p>
            <a:r>
              <a:rPr lang="en-US" dirty="0" smtClean="0"/>
              <a:t>Indeed, one of the secrets of KIPP’s success is the focus on consistency and certainty of response to discipline problems.  New </a:t>
            </a:r>
            <a:r>
              <a:rPr lang="en-US" smtClean="0"/>
              <a:t>teachers often get </a:t>
            </a:r>
            <a:r>
              <a:rPr lang="en-US" dirty="0" smtClean="0"/>
              <a:t>more support, coaching there than anyplace else. </a:t>
            </a:r>
            <a:endParaRPr lang="en-US"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ctrTitle"/>
          </p:nvPr>
        </p:nvSpPr>
        <p:spPr>
          <a:xfrm>
            <a:off x="685800" y="762000"/>
            <a:ext cx="7772400" cy="3962400"/>
          </a:xfrm>
        </p:spPr>
        <p:txBody>
          <a:bodyPr/>
          <a:lstStyle/>
          <a:p>
            <a:pPr eaLnBrk="1" hangingPunct="1"/>
            <a:r>
              <a:rPr lang="en-US" sz="4800" dirty="0" smtClean="0"/>
              <a:t>#4.  Higher performing secondary schools put all kids—not just some—in a </a:t>
            </a:r>
            <a:r>
              <a:rPr lang="en-US" sz="4800" dirty="0" smtClean="0">
                <a:solidFill>
                  <a:schemeClr val="accent1"/>
                </a:solidFill>
              </a:rPr>
              <a:t>demanding high school core curriculum</a:t>
            </a:r>
            <a:r>
              <a:rPr lang="en-US" sz="4800" dirty="0" smtClean="0"/>
              <a:t>.</a:t>
            </a:r>
          </a:p>
        </p:txBody>
      </p:sp>
      <p:sp>
        <p:nvSpPr>
          <p:cNvPr id="4" name="Subtitle 3"/>
          <p:cNvSpPr>
            <a:spLocks noGrp="1"/>
          </p:cNvSpPr>
          <p:nvPr>
            <p:ph type="subTitle" idx="1"/>
          </p:nvPr>
        </p:nvSpPr>
        <p:spPr>
          <a:xfrm>
            <a:off x="1371600" y="5105400"/>
            <a:ext cx="6400800" cy="1447800"/>
          </a:xfrm>
        </p:spPr>
        <p:txBody>
          <a:bodyPr rtlCol="0">
            <a:normAutofit/>
          </a:bodyPr>
          <a:lstStyle/>
          <a:p>
            <a:pPr eaLnBrk="1" fontAlgn="auto" hangingPunct="1">
              <a:spcAft>
                <a:spcPts val="0"/>
              </a:spcAft>
              <a:defRPr/>
            </a:pPr>
            <a:r>
              <a:rPr lang="en-US" dirty="0" smtClean="0"/>
              <a:t>And those demanding courses are not just demanding in name only.</a:t>
            </a:r>
            <a:endParaRPr lang="en-US" dirty="0"/>
          </a:p>
        </p:txBody>
      </p:sp>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ctrTitle"/>
          </p:nvPr>
        </p:nvSpPr>
        <p:spPr>
          <a:xfrm>
            <a:off x="685800" y="152400"/>
            <a:ext cx="7924800" cy="3962400"/>
          </a:xfrm>
        </p:spPr>
        <p:txBody>
          <a:bodyPr rtlCol="0">
            <a:normAutofit fontScale="90000"/>
          </a:bodyPr>
          <a:lstStyle/>
          <a:p>
            <a:pPr eaLnBrk="1" fontAlgn="auto" hangingPunct="1">
              <a:lnSpc>
                <a:spcPct val="130000"/>
              </a:lnSpc>
              <a:spcAft>
                <a:spcPts val="0"/>
              </a:spcAft>
              <a:defRPr/>
            </a:pPr>
            <a:r>
              <a:rPr lang="en-US" sz="4000" dirty="0" smtClean="0"/>
              <a:t>The single biggest predictor post-high school success is the </a:t>
            </a:r>
            <a:r>
              <a:rPr lang="en-US" sz="4000" dirty="0" smtClean="0">
                <a:solidFill>
                  <a:schemeClr val="accent1"/>
                </a:solidFill>
              </a:rPr>
              <a:t>QUALITY</a:t>
            </a:r>
            <a:r>
              <a:rPr lang="en-US" sz="4000" dirty="0" smtClean="0"/>
              <a:t> AND </a:t>
            </a:r>
            <a:r>
              <a:rPr lang="en-US" sz="4000" dirty="0" smtClean="0">
                <a:solidFill>
                  <a:schemeClr val="accent1"/>
                </a:solidFill>
              </a:rPr>
              <a:t>INTENSITY</a:t>
            </a:r>
            <a:r>
              <a:rPr lang="en-US" sz="4000" dirty="0" smtClean="0"/>
              <a:t> OF THE HIGH SCHOOL CURRICULUM</a:t>
            </a:r>
            <a:br>
              <a:rPr lang="en-US" sz="4000" dirty="0" smtClean="0"/>
            </a:br>
            <a:r>
              <a:rPr lang="en-US" sz="1600" dirty="0" smtClean="0">
                <a:solidFill>
                  <a:schemeClr val="bg1">
                    <a:lumMod val="65000"/>
                  </a:schemeClr>
                </a:solidFill>
              </a:rPr>
              <a:t>Cliff Adelman, </a:t>
            </a:r>
            <a:r>
              <a:rPr lang="en-US" sz="1600" i="1" dirty="0" smtClean="0">
                <a:solidFill>
                  <a:schemeClr val="bg1">
                    <a:lumMod val="65000"/>
                  </a:schemeClr>
                </a:solidFill>
              </a:rPr>
              <a:t>The Toolbox Revisited</a:t>
            </a:r>
            <a:r>
              <a:rPr lang="en-US" sz="1600" dirty="0" smtClean="0">
                <a:solidFill>
                  <a:schemeClr val="bg1">
                    <a:lumMod val="65000"/>
                  </a:schemeClr>
                </a:solidFill>
              </a:rPr>
              <a:t>, U.S. Department of Education</a:t>
            </a:r>
            <a:r>
              <a:rPr lang="en-US" dirty="0" smtClean="0"/>
              <a:t/>
            </a:r>
            <a:br>
              <a:rPr lang="en-US" dirty="0" smtClean="0"/>
            </a:br>
            <a:endParaRPr lang="en-US" dirty="0" smtClean="0"/>
          </a:p>
        </p:txBody>
      </p:sp>
      <p:sp>
        <p:nvSpPr>
          <p:cNvPr id="184323" name="Rectangle 3"/>
          <p:cNvSpPr>
            <a:spLocks noGrp="1" noChangeArrowheads="1"/>
          </p:cNvSpPr>
          <p:nvPr>
            <p:ph type="subTitle" idx="1"/>
          </p:nvPr>
        </p:nvSpPr>
        <p:spPr>
          <a:xfrm>
            <a:off x="609600" y="4572000"/>
            <a:ext cx="8077200" cy="1828800"/>
          </a:xfrm>
        </p:spPr>
        <p:txBody>
          <a:bodyPr rtlCol="0">
            <a:normAutofit/>
          </a:bodyPr>
          <a:lstStyle/>
          <a:p>
            <a:pPr eaLnBrk="1" fontAlgn="auto" hangingPunct="1">
              <a:spcAft>
                <a:spcPts val="0"/>
              </a:spcAft>
              <a:defRPr/>
            </a:pPr>
            <a:r>
              <a:rPr lang="en-US" sz="3600" dirty="0" smtClean="0"/>
              <a:t>But are most of our kids getting anything that even remotely resembles</a:t>
            </a:r>
            <a:br>
              <a:rPr lang="en-US" sz="3600" dirty="0" smtClean="0"/>
            </a:br>
            <a:r>
              <a:rPr lang="en-US" sz="3600" i="1" dirty="0" smtClean="0"/>
              <a:t>INTENSE</a:t>
            </a:r>
            <a:r>
              <a:rPr lang="en-US" sz="3600" dirty="0" smtClean="0"/>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3" grpId="0"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smtClean="0"/>
              <a:t>Jake:  Fall Schedule, Freshman Year</a:t>
            </a:r>
          </a:p>
        </p:txBody>
      </p:sp>
      <p:graphicFrame>
        <p:nvGraphicFramePr>
          <p:cNvPr id="2083843" name="Group 3"/>
          <p:cNvGraphicFramePr>
            <a:graphicFrameLocks noGrp="1"/>
          </p:cNvGraphicFramePr>
          <p:nvPr>
            <p:ph idx="1"/>
          </p:nvPr>
        </p:nvGraphicFramePr>
        <p:xfrm>
          <a:off x="685800" y="1981200"/>
          <a:ext cx="7772400" cy="4530217"/>
        </p:xfrm>
        <a:graphic>
          <a:graphicData uri="http://schemas.openxmlformats.org/drawingml/2006/table">
            <a:tbl>
              <a:tblPr/>
              <a:tblGrid>
                <a:gridCol w="7772400"/>
              </a:tblGrid>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English</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Health Ed/Academic Foundations (Required Course for all freshmen)</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Conceptual Physics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Volleyball</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n-US" sz="4000" smtClean="0"/>
              <a:t>Spring Schedule, Freshman Year</a:t>
            </a:r>
          </a:p>
        </p:txBody>
      </p:sp>
      <p:graphicFrame>
        <p:nvGraphicFramePr>
          <p:cNvPr id="2084867" name="Group 3"/>
          <p:cNvGraphicFramePr>
            <a:graphicFrameLocks noGrp="1"/>
          </p:cNvGraphicFramePr>
          <p:nvPr>
            <p:ph idx="1"/>
          </p:nvPr>
        </p:nvGraphicFramePr>
        <p:xfrm>
          <a:off x="685800" y="1981200"/>
          <a:ext cx="7772400" cy="4661662"/>
        </p:xfrm>
        <a:graphic>
          <a:graphicData uri="http://schemas.openxmlformats.org/drawingml/2006/table">
            <a:tbl>
              <a:tblPr/>
              <a:tblGrid>
                <a:gridCol w="7772400"/>
              </a:tblGrid>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Algebra</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Auto Shop</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Auto Shop</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Volleyball </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en-US" sz="4000" smtClean="0"/>
              <a:t>Fall Schedule, Sophomore Year</a:t>
            </a:r>
          </a:p>
        </p:txBody>
      </p:sp>
      <p:graphicFrame>
        <p:nvGraphicFramePr>
          <p:cNvPr id="2085891" name="Group 3"/>
          <p:cNvGraphicFramePr>
            <a:graphicFrameLocks noGrp="1"/>
          </p:cNvGraphicFramePr>
          <p:nvPr>
            <p:ph idx="1"/>
          </p:nvPr>
        </p:nvGraphicFramePr>
        <p:xfrm>
          <a:off x="685800" y="1981200"/>
          <a:ext cx="7772400" cy="4149598"/>
        </p:xfrm>
        <a:graphic>
          <a:graphicData uri="http://schemas.openxmlformats.org/drawingml/2006/table">
            <a:tbl>
              <a:tblPr/>
              <a:tblGrid>
                <a:gridCol w="7772400"/>
              </a:tblGrid>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English</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Spanish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Chemistry</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Open Period (required)</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304800" y="5638800"/>
            <a:ext cx="8534400" cy="336550"/>
          </a:xfrm>
          <a:prstGeom prst="rect">
            <a:avLst/>
          </a:prstGeom>
          <a:noFill/>
          <a:ln w="44450">
            <a:noFill/>
            <a:miter lim="800000"/>
            <a:headEnd/>
            <a:tailEnd/>
          </a:ln>
        </p:spPr>
        <p:txBody>
          <a:bodyPr>
            <a:spAutoFit/>
          </a:bodyPr>
          <a:lstStyle/>
          <a:p>
            <a:pPr algn="ctr"/>
            <a:r>
              <a:rPr lang="en-US" sz="1600" b="1">
                <a:latin typeface="Calibri" pitchFamily="34" charset="0"/>
              </a:rPr>
              <a:t>Rankings are for the 32 states with African American data in both 2000 and 2007.  </a:t>
            </a:r>
          </a:p>
        </p:txBody>
      </p:sp>
      <p:sp>
        <p:nvSpPr>
          <p:cNvPr id="442371" name="Rectangle 3"/>
          <p:cNvSpPr>
            <a:spLocks noGrp="1" noChangeArrowheads="1"/>
          </p:cNvSpPr>
          <p:nvPr>
            <p:ph type="title"/>
          </p:nvPr>
        </p:nvSpPr>
        <p:spPr/>
        <p:txBody>
          <a:bodyPr rtlCol="0">
            <a:normAutofit fontScale="90000"/>
          </a:bodyPr>
          <a:lstStyle/>
          <a:p>
            <a:pPr fontAlgn="auto">
              <a:spcAft>
                <a:spcPts val="0"/>
              </a:spcAft>
              <a:defRPr/>
            </a:pPr>
            <a:r>
              <a:rPr lang="en-US" sz="3600" smtClean="0"/>
              <a:t>NAEP Grade 4 Math</a:t>
            </a:r>
            <a:br>
              <a:rPr lang="en-US" sz="3600" smtClean="0"/>
            </a:br>
            <a:r>
              <a:rPr lang="en-US" sz="3600" smtClean="0"/>
              <a:t> </a:t>
            </a:r>
            <a:r>
              <a:rPr lang="en-US" sz="2800" smtClean="0"/>
              <a:t>Scale Score Gains, African American, 2000-2007</a:t>
            </a:r>
          </a:p>
        </p:txBody>
      </p:sp>
      <p:graphicFrame>
        <p:nvGraphicFramePr>
          <p:cNvPr id="442373" name="Group 5"/>
          <p:cNvGraphicFramePr>
            <a:graphicFrameLocks noGrp="1"/>
          </p:cNvGraphicFramePr>
          <p:nvPr>
            <p:ph type="tbl" idx="1"/>
          </p:nvPr>
        </p:nvGraphicFramePr>
        <p:xfrm>
          <a:off x="1752600" y="1752600"/>
          <a:ext cx="5562600" cy="3815399"/>
        </p:xfrm>
        <a:graphic>
          <a:graphicData uri="http://schemas.openxmlformats.org/drawingml/2006/table">
            <a:tbl>
              <a:tblPr firstRow="1" lastRow="1" bandRow="1">
                <a:tableStyleId>{F5AB1C69-6EDB-4FF4-983F-18BD219EF322}</a:tableStyleId>
              </a:tblPr>
              <a:tblGrid>
                <a:gridCol w="3443288"/>
                <a:gridCol w="2119312"/>
              </a:tblGrid>
              <a:tr h="6016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Top States</a:t>
                      </a:r>
                      <a:endParaRPr kumimoji="0" lang="en-US" sz="2800" b="1" i="0" u="none" strike="noStrike" cap="none" normalizeH="0" baseline="0" smtClean="0">
                        <a:ln>
                          <a:noFill/>
                        </a:ln>
                        <a:solidFill>
                          <a:schemeClr val="bg1"/>
                        </a:solidFill>
                        <a:effectLst/>
                        <a:latin typeface="Arial" charset="0"/>
                      </a:endParaRPr>
                    </a:p>
                  </a:txBody>
                  <a:tcPr horzOverflow="overflow"/>
                </a:tc>
                <a:tc hMerge="1">
                  <a:txBody>
                    <a:bodyPr/>
                    <a:lstStyle/>
                    <a:p>
                      <a:endParaRPr lang="en-US"/>
                    </a:p>
                  </a:txBody>
                  <a:tcPr/>
                </a:tc>
              </a:tr>
              <a:tr h="603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California</a:t>
                      </a:r>
                      <a:endParaRPr kumimoji="0" lang="en-US" sz="2800" b="1"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24</a:t>
                      </a:r>
                      <a:endParaRPr kumimoji="0" lang="en-US" sz="2800" b="1" i="0" u="none" strike="noStrike" cap="none" normalizeH="0" baseline="0" smtClean="0">
                        <a:ln>
                          <a:noFill/>
                        </a:ln>
                        <a:solidFill>
                          <a:schemeClr val="tx1"/>
                        </a:solidFill>
                        <a:effectLst/>
                        <a:latin typeface="Arial" charset="0"/>
                      </a:endParaRPr>
                    </a:p>
                  </a:txBody>
                  <a:tcPr horzOverflow="overflow"/>
                </a:tc>
              </a:tr>
              <a:tr h="600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AR, KY, OR</a:t>
                      </a:r>
                      <a:endParaRPr kumimoji="0" lang="en-US" sz="2800" b="1"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23</a:t>
                      </a:r>
                      <a:endParaRPr kumimoji="0" lang="en-US" sz="2800" b="1" i="0" u="none" strike="noStrike" cap="none" normalizeH="0" baseline="0" smtClean="0">
                        <a:ln>
                          <a:noFill/>
                        </a:ln>
                        <a:solidFill>
                          <a:schemeClr val="tx1"/>
                        </a:solidFill>
                        <a:effectLst/>
                        <a:latin typeface="Arial" charset="0"/>
                      </a:endParaRPr>
                    </a:p>
                  </a:txBody>
                  <a:tcPr horzOverflow="overflow"/>
                </a:tc>
              </a:tr>
              <a:tr h="633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Maryland</a:t>
                      </a:r>
                      <a:endParaRPr kumimoji="0" lang="en-US" sz="2800" b="1"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21</a:t>
                      </a:r>
                      <a:endParaRPr kumimoji="0" lang="en-US" sz="2800" b="1" i="0" u="none" strike="noStrike" cap="none" normalizeH="0" baseline="0" smtClean="0">
                        <a:ln>
                          <a:noFill/>
                        </a:ln>
                        <a:solidFill>
                          <a:schemeClr val="tx1"/>
                        </a:solidFill>
                        <a:effectLst/>
                        <a:latin typeface="Arial" charset="0"/>
                      </a:endParaRPr>
                    </a:p>
                  </a:txBody>
                  <a:tcPr horzOverflow="overflow"/>
                </a:tc>
              </a:tr>
              <a:tr h="18097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horzOverflow="overflow"/>
                </a:tc>
                <a:tc hMerge="1">
                  <a:txBody>
                    <a:bodyPr/>
                    <a:lstStyle/>
                    <a:p>
                      <a:endParaRPr lang="en-US"/>
                    </a:p>
                  </a:txBody>
                  <a:tcPr/>
                </a:tc>
              </a:tr>
              <a:tr h="561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dirty="0" smtClean="0">
                          <a:ln>
                            <a:noFill/>
                          </a:ln>
                          <a:effectLst/>
                        </a:rPr>
                        <a:t>National Average</a:t>
                      </a:r>
                      <a:endParaRPr kumimoji="0" lang="en-US" sz="28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dirty="0" smtClean="0">
                          <a:ln>
                            <a:noFill/>
                          </a:ln>
                          <a:effectLst/>
                        </a:rPr>
                        <a:t>19</a:t>
                      </a:r>
                      <a:endParaRPr kumimoji="0" lang="en-US" sz="2800" b="1" i="0" u="none" strike="noStrike" cap="none" normalizeH="0" baseline="0" dirty="0" smtClean="0">
                        <a:ln>
                          <a:noFill/>
                        </a:ln>
                        <a:solidFill>
                          <a:schemeClr val="tx1"/>
                        </a:solidFill>
                        <a:effectLst/>
                        <a:latin typeface="Arial" charset="0"/>
                      </a:endParaRPr>
                    </a:p>
                  </a:txBody>
                  <a:tcPr horzOverflow="overflow"/>
                </a:tc>
              </a:tr>
              <a:tr h="6016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Range</a:t>
                      </a:r>
                      <a:endParaRPr kumimoji="0" lang="en-US" sz="2800" b="0"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smtClean="0">
                          <a:ln>
                            <a:noFill/>
                          </a:ln>
                          <a:effectLst/>
                        </a:rPr>
                        <a:t>24 to 8</a:t>
                      </a:r>
                      <a:endParaRPr kumimoji="0" lang="en-US" sz="2800" b="0" i="0" u="none" strike="noStrike" cap="none" normalizeH="0" baseline="0" dirty="0" smtClean="0">
                        <a:ln>
                          <a:noFill/>
                        </a:ln>
                        <a:solidFill>
                          <a:schemeClr val="tx1"/>
                        </a:solidFill>
                        <a:effectLst/>
                        <a:latin typeface="Arial" charset="0"/>
                      </a:endParaRPr>
                    </a:p>
                  </a:txBody>
                  <a:tcPr horzOverflow="overflow"/>
                </a:tc>
              </a:tr>
            </a:tbl>
          </a:graphicData>
        </a:graphic>
      </p:graphicFrame>
      <p:sp>
        <p:nvSpPr>
          <p:cNvPr id="70685" name="Text Box 4"/>
          <p:cNvSpPr txBox="1">
            <a:spLocks noChangeArrowheads="1"/>
          </p:cNvSpPr>
          <p:nvPr/>
        </p:nvSpPr>
        <p:spPr bwMode="auto">
          <a:xfrm>
            <a:off x="0" y="6583363"/>
            <a:ext cx="8534400" cy="274637"/>
          </a:xfrm>
          <a:prstGeom prst="rect">
            <a:avLst/>
          </a:prstGeom>
          <a:noFill/>
          <a:ln w="44450">
            <a:noFill/>
            <a:miter lim="800000"/>
            <a:headEnd/>
            <a:tailEnd/>
          </a:ln>
        </p:spPr>
        <p:txBody>
          <a:bodyPr>
            <a:spAutoFit/>
          </a:bodyPr>
          <a:lstStyle/>
          <a:p>
            <a:pPr>
              <a:spcBef>
                <a:spcPct val="50000"/>
              </a:spcBef>
            </a:pPr>
            <a:r>
              <a:rPr lang="en-US" sz="1200" u="sng">
                <a:latin typeface="Calibri" pitchFamily="34" charset="0"/>
              </a:rPr>
              <a:t>Source</a:t>
            </a:r>
            <a:r>
              <a:rPr lang="en-US" sz="1200">
                <a:latin typeface="Calibri" pitchFamily="34" charset="0"/>
              </a:rPr>
              <a:t>:  National Center for Education Statistics, NAEP Data Explorer, http://nces.ed.gov/nationsreportcard/nde/</a:t>
            </a:r>
          </a:p>
        </p:txBody>
      </p:sp>
    </p:spTree>
  </p:cSld>
  <p:clrMapOvr>
    <a:masterClrMapping/>
  </p:clrMapOvr>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sz="4000" smtClean="0"/>
              <a:t>Spring Schedule, Sophomore Year</a:t>
            </a:r>
          </a:p>
        </p:txBody>
      </p:sp>
      <p:graphicFrame>
        <p:nvGraphicFramePr>
          <p:cNvPr id="2086915" name="Group 3"/>
          <p:cNvGraphicFramePr>
            <a:graphicFrameLocks noGrp="1"/>
          </p:cNvGraphicFramePr>
          <p:nvPr>
            <p:ph idx="1"/>
          </p:nvPr>
        </p:nvGraphicFramePr>
        <p:xfrm>
          <a:off x="685800" y="1981200"/>
          <a:ext cx="7772400" cy="4149598"/>
        </p:xfrm>
        <a:graphic>
          <a:graphicData uri="http://schemas.openxmlformats.org/drawingml/2006/table">
            <a:tbl>
              <a:tblPr/>
              <a:tblGrid>
                <a:gridCol w="7772400"/>
              </a:tblGrid>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Geometry</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W. History</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Volleyball</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Open Period (required)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smtClean="0"/>
              <a:t>Fall Schedule, Junior Year</a:t>
            </a:r>
          </a:p>
        </p:txBody>
      </p:sp>
      <p:graphicFrame>
        <p:nvGraphicFramePr>
          <p:cNvPr id="2087939" name="Group 3"/>
          <p:cNvGraphicFramePr>
            <a:graphicFrameLocks noGrp="1"/>
          </p:cNvGraphicFramePr>
          <p:nvPr>
            <p:ph idx="1"/>
          </p:nvPr>
        </p:nvGraphicFramePr>
        <p:xfrm>
          <a:off x="685800" y="1981200"/>
          <a:ext cx="7772400" cy="4149598"/>
        </p:xfrm>
        <a:graphic>
          <a:graphicData uri="http://schemas.openxmlformats.org/drawingml/2006/table">
            <a:tbl>
              <a:tblPr/>
              <a:tblGrid>
                <a:gridCol w="7772400"/>
              </a:tblGrid>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Mythology</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Algebra</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Auto Shop</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Career Choices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r>
              <a:rPr lang="en-US" smtClean="0"/>
              <a:t>Spring Schedule, Junior Year</a:t>
            </a:r>
          </a:p>
        </p:txBody>
      </p:sp>
      <p:graphicFrame>
        <p:nvGraphicFramePr>
          <p:cNvPr id="2088963" name="Group 3"/>
          <p:cNvGraphicFramePr>
            <a:graphicFrameLocks noGrp="1"/>
          </p:cNvGraphicFramePr>
          <p:nvPr>
            <p:ph idx="1"/>
          </p:nvPr>
        </p:nvGraphicFramePr>
        <p:xfrm>
          <a:off x="685800" y="1981200"/>
          <a:ext cx="7772400" cy="4166997"/>
        </p:xfrm>
        <a:graphic>
          <a:graphicData uri="http://schemas.openxmlformats.org/drawingml/2006/table">
            <a:tbl>
              <a:tblPr/>
              <a:tblGrid>
                <a:gridCol w="7772400"/>
              </a:tblGrid>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Algebra 2</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American History</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Arts Tech</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Unicode MS" pitchFamily="34" charset="-128"/>
                        </a:rPr>
                        <a:t>English</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Unicode MS" pitchFamily="34"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ctrTitle"/>
          </p:nvPr>
        </p:nvSpPr>
        <p:spPr/>
        <p:txBody>
          <a:bodyPr/>
          <a:lstStyle/>
          <a:p>
            <a:r>
              <a:rPr lang="en-US" smtClean="0"/>
              <a:t>Senior Year?  </a:t>
            </a:r>
          </a:p>
        </p:txBody>
      </p:sp>
      <p:sp>
        <p:nvSpPr>
          <p:cNvPr id="2089987" name="Rectangle 3"/>
          <p:cNvSpPr>
            <a:spLocks noGrp="1" noChangeArrowheads="1"/>
          </p:cNvSpPr>
          <p:nvPr>
            <p:ph type="subTitle" idx="1"/>
          </p:nvPr>
        </p:nvSpPr>
        <p:spPr/>
        <p:txBody>
          <a:bodyPr/>
          <a:lstStyle/>
          <a:p>
            <a:pPr>
              <a:defRPr/>
            </a:pPr>
            <a:r>
              <a:rPr lang="en-US"/>
              <a:t>Too embarrassing to even show</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sz="4000" smtClean="0"/>
              <a:t>Ed Trust Transcript Study:  Our Current Favorites</a:t>
            </a:r>
          </a:p>
        </p:txBody>
      </p:sp>
      <p:sp>
        <p:nvSpPr>
          <p:cNvPr id="174083" name="Rectangle 3"/>
          <p:cNvSpPr>
            <a:spLocks noGrp="1" noChangeArrowheads="1"/>
          </p:cNvSpPr>
          <p:nvPr>
            <p:ph type="body" idx="1"/>
          </p:nvPr>
        </p:nvSpPr>
        <p:spPr/>
        <p:txBody>
          <a:bodyPr/>
          <a:lstStyle/>
          <a:p>
            <a:pPr>
              <a:lnSpc>
                <a:spcPct val="80000"/>
              </a:lnSpc>
            </a:pPr>
            <a:r>
              <a:rPr lang="en-US" sz="2800" smtClean="0"/>
              <a:t>Algebra Art;</a:t>
            </a:r>
          </a:p>
          <a:p>
            <a:pPr>
              <a:lnSpc>
                <a:spcPct val="80000"/>
              </a:lnSpc>
            </a:pPr>
            <a:r>
              <a:rPr lang="en-US" sz="2800" smtClean="0"/>
              <a:t>Pre-Spanish;</a:t>
            </a:r>
          </a:p>
          <a:p>
            <a:pPr>
              <a:lnSpc>
                <a:spcPct val="80000"/>
              </a:lnSpc>
            </a:pPr>
            <a:r>
              <a:rPr lang="en-US" sz="2800" smtClean="0"/>
              <a:t>Future Studies;</a:t>
            </a:r>
          </a:p>
          <a:p>
            <a:pPr>
              <a:lnSpc>
                <a:spcPct val="80000"/>
              </a:lnSpc>
            </a:pPr>
            <a:r>
              <a:rPr lang="en-US" sz="2800" smtClean="0"/>
              <a:t>Exploring;</a:t>
            </a:r>
          </a:p>
          <a:p>
            <a:pPr>
              <a:lnSpc>
                <a:spcPct val="80000"/>
              </a:lnSpc>
            </a:pPr>
            <a:r>
              <a:rPr lang="en-US" sz="2800" smtClean="0"/>
              <a:t>Principles of PE;</a:t>
            </a:r>
          </a:p>
          <a:p>
            <a:pPr>
              <a:lnSpc>
                <a:spcPct val="80000"/>
              </a:lnSpc>
            </a:pPr>
            <a:r>
              <a:rPr lang="en-US" sz="2800" smtClean="0"/>
              <a:t>Teen Living;</a:t>
            </a:r>
          </a:p>
          <a:p>
            <a:pPr>
              <a:lnSpc>
                <a:spcPct val="80000"/>
              </a:lnSpc>
            </a:pPr>
            <a:r>
              <a:rPr lang="en-US" sz="2800" smtClean="0"/>
              <a:t>Life Management;</a:t>
            </a:r>
          </a:p>
          <a:p>
            <a:pPr>
              <a:lnSpc>
                <a:spcPct val="80000"/>
              </a:lnSpc>
            </a:pPr>
            <a:r>
              <a:rPr lang="en-US" sz="2800" smtClean="0"/>
              <a:t>Food Fundamentals;</a:t>
            </a:r>
          </a:p>
          <a:p>
            <a:pPr>
              <a:lnSpc>
                <a:spcPct val="80000"/>
              </a:lnSpc>
            </a:pPr>
            <a:r>
              <a:rPr lang="en-US" sz="2800" smtClean="0"/>
              <a:t>Winter Activities.</a:t>
            </a:r>
          </a:p>
          <a:p>
            <a:pPr>
              <a:lnSpc>
                <a:spcPct val="80000"/>
              </a:lnSpc>
            </a:pPr>
            <a:endParaRPr lang="en-US" sz="2800" smtClean="0"/>
          </a:p>
        </p:txBody>
      </p:sp>
      <p:sp>
        <p:nvSpPr>
          <p:cNvPr id="174084" name="Text Box 4"/>
          <p:cNvSpPr txBox="1">
            <a:spLocks noChangeArrowheads="1"/>
          </p:cNvSpPr>
          <p:nvPr/>
        </p:nvSpPr>
        <p:spPr bwMode="auto">
          <a:xfrm>
            <a:off x="228600" y="6172200"/>
            <a:ext cx="7924800" cy="244475"/>
          </a:xfrm>
          <a:prstGeom prst="rect">
            <a:avLst/>
          </a:prstGeom>
          <a:noFill/>
          <a:ln w="9525">
            <a:noFill/>
            <a:miter lim="800000"/>
            <a:headEnd/>
            <a:tailEnd/>
          </a:ln>
        </p:spPr>
        <p:txBody>
          <a:bodyPr>
            <a:spAutoFit/>
          </a:bodyPr>
          <a:lstStyle/>
          <a:p>
            <a:pPr>
              <a:spcBef>
                <a:spcPct val="50000"/>
              </a:spcBef>
            </a:pPr>
            <a:r>
              <a:rPr lang="en-US" sz="1000"/>
              <a:t>Source:  Education Trust Analysis of High School Transcripts; 2005</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ctrTitle"/>
          </p:nvPr>
        </p:nvSpPr>
        <p:spPr>
          <a:xfrm>
            <a:off x="685800" y="2971800"/>
            <a:ext cx="7772400" cy="1143000"/>
          </a:xfrm>
        </p:spPr>
        <p:txBody>
          <a:bodyPr/>
          <a:lstStyle/>
          <a:p>
            <a:r>
              <a:rPr lang="en-US" smtClean="0"/>
              <a:t>College prep curriculum has benefits far beyond college.</a:t>
            </a:r>
          </a:p>
        </p:txBody>
      </p:sp>
    </p:spTree>
  </p:cSld>
  <p:clrMapOvr>
    <a:masterClrMapping/>
  </p:clrMapOvr>
  <p:transition>
    <p:random/>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ctrTitle"/>
          </p:nvPr>
        </p:nvSpPr>
        <p:spPr>
          <a:xfrm>
            <a:off x="609600" y="3124200"/>
            <a:ext cx="7772400" cy="1143000"/>
          </a:xfrm>
        </p:spPr>
        <p:txBody>
          <a:bodyPr/>
          <a:lstStyle/>
          <a:p>
            <a:r>
              <a:rPr lang="en-US" smtClean="0"/>
              <a:t>Students of all sorts will learn more...</a:t>
            </a:r>
          </a:p>
        </p:txBody>
      </p:sp>
    </p:spTree>
  </p:cSld>
  <p:clrMapOvr>
    <a:masterClrMapping/>
  </p:clrMapOvr>
  <p:transition>
    <p:random/>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Text Box 2"/>
          <p:cNvSpPr txBox="1">
            <a:spLocks noChangeArrowheads="1"/>
          </p:cNvSpPr>
          <p:nvPr/>
        </p:nvSpPr>
        <p:spPr bwMode="auto">
          <a:xfrm>
            <a:off x="304800" y="5715000"/>
            <a:ext cx="8458200" cy="457200"/>
          </a:xfrm>
          <a:prstGeom prst="rect">
            <a:avLst/>
          </a:prstGeom>
          <a:noFill/>
          <a:ln w="9525">
            <a:noFill/>
            <a:miter lim="800000"/>
            <a:headEnd/>
            <a:tailEnd/>
          </a:ln>
        </p:spPr>
        <p:txBody>
          <a:bodyPr>
            <a:spAutoFit/>
          </a:bodyPr>
          <a:lstStyle/>
          <a:p>
            <a:r>
              <a:rPr lang="en-US" sz="1200" b="1">
                <a:latin typeface="Verdana" pitchFamily="34" charset="0"/>
              </a:rPr>
              <a:t>Source: </a:t>
            </a:r>
            <a:r>
              <a:rPr lang="en-US" sz="1200">
                <a:latin typeface="Verdana" pitchFamily="34" charset="0"/>
              </a:rPr>
              <a:t>USDOE, NCES, </a:t>
            </a:r>
            <a:r>
              <a:rPr lang="en-US" sz="1200" i="1">
                <a:latin typeface="Verdana" pitchFamily="34" charset="0"/>
              </a:rPr>
              <a:t>Vocational Education in the United States: Toward the Year 2000, in Issue Brief: Students Who Prepare for College and Vocation</a:t>
            </a:r>
            <a:endParaRPr lang="en-US" sz="1400" i="1">
              <a:latin typeface="Verdana" pitchFamily="34" charset="0"/>
            </a:endParaRPr>
          </a:p>
        </p:txBody>
      </p:sp>
      <p:sp>
        <p:nvSpPr>
          <p:cNvPr id="177155" name="Text Box 3"/>
          <p:cNvSpPr txBox="1">
            <a:spLocks noChangeArrowheads="1"/>
          </p:cNvSpPr>
          <p:nvPr/>
        </p:nvSpPr>
        <p:spPr bwMode="auto">
          <a:xfrm>
            <a:off x="381000" y="5334000"/>
            <a:ext cx="7613650" cy="366713"/>
          </a:xfrm>
          <a:prstGeom prst="rect">
            <a:avLst/>
          </a:prstGeom>
          <a:noFill/>
          <a:ln w="9525">
            <a:noFill/>
            <a:miter lim="800000"/>
            <a:headEnd/>
            <a:tailEnd/>
          </a:ln>
        </p:spPr>
        <p:txBody>
          <a:bodyPr wrap="none">
            <a:spAutoFit/>
          </a:bodyPr>
          <a:lstStyle/>
          <a:p>
            <a:r>
              <a:rPr lang="en-US" b="1"/>
              <a:t>*Grade 8-grade 12 test score gains based on 8th grade achievement.</a:t>
            </a:r>
          </a:p>
        </p:txBody>
      </p:sp>
      <p:sp>
        <p:nvSpPr>
          <p:cNvPr id="177156" name="Rectangle 4"/>
          <p:cNvSpPr>
            <a:spLocks noGrp="1" noChangeArrowheads="1"/>
          </p:cNvSpPr>
          <p:nvPr>
            <p:ph type="title"/>
          </p:nvPr>
        </p:nvSpPr>
        <p:spPr/>
        <p:txBody>
          <a:bodyPr/>
          <a:lstStyle/>
          <a:p>
            <a:r>
              <a:rPr lang="en-US" smtClean="0"/>
              <a:t>Low Quartile Students Gain More From College Prep Courses*</a:t>
            </a:r>
          </a:p>
        </p:txBody>
      </p:sp>
      <p:graphicFrame>
        <p:nvGraphicFramePr>
          <p:cNvPr id="177157" name="Object 5"/>
          <p:cNvGraphicFramePr>
            <a:graphicFrameLocks noGrp="1" noChangeAspect="1"/>
          </p:cNvGraphicFramePr>
          <p:nvPr>
            <p:ph type="chart" idx="1"/>
          </p:nvPr>
        </p:nvGraphicFramePr>
        <p:xfrm>
          <a:off x="1220788" y="1981200"/>
          <a:ext cx="6550025" cy="3468688"/>
        </p:xfrm>
        <a:graphic>
          <a:graphicData uri="http://schemas.openxmlformats.org/presentationml/2006/ole">
            <p:oleObj spid="_x0000_s633858" r:id="rId3" imgW="6553768" imgH="3468925" progId="Excel.Sheet.8">
              <p:embed/>
            </p:oleObj>
          </a:graphicData>
        </a:graphic>
      </p:graphicFrame>
    </p:spTree>
  </p:cSld>
  <p:clrMapOvr>
    <a:masterClrMapping/>
  </p:clrMapOvr>
  <p:transition>
    <p:random/>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ctrTitle"/>
          </p:nvPr>
        </p:nvSpPr>
        <p:spPr>
          <a:xfrm>
            <a:off x="762000" y="2743200"/>
            <a:ext cx="7772400" cy="1143000"/>
          </a:xfrm>
        </p:spPr>
        <p:txBody>
          <a:bodyPr/>
          <a:lstStyle/>
          <a:p>
            <a:r>
              <a:rPr lang="en-US" smtClean="0"/>
              <a:t>They will also fail less often...</a:t>
            </a:r>
          </a:p>
        </p:txBody>
      </p:sp>
    </p:spTree>
  </p:cSld>
  <p:clrMapOvr>
    <a:masterClrMapping/>
  </p:clrMapOvr>
  <p:transition>
    <p:random/>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0" y="0"/>
            <a:ext cx="9144000" cy="1295400"/>
          </a:xfrm>
        </p:spPr>
        <p:txBody>
          <a:bodyPr/>
          <a:lstStyle/>
          <a:p>
            <a:r>
              <a:rPr lang="en-US" sz="2800" smtClean="0"/>
              <a:t>Challenging Curriculum Results in Lower Failure Rates, Even for Lowest Achievers</a:t>
            </a:r>
            <a:endParaRPr lang="en-US" sz="3600" smtClean="0"/>
          </a:p>
        </p:txBody>
      </p:sp>
      <p:graphicFrame>
        <p:nvGraphicFramePr>
          <p:cNvPr id="179203" name="Object 3"/>
          <p:cNvGraphicFramePr>
            <a:graphicFrameLocks noGrp="1" noChangeAspect="1"/>
          </p:cNvGraphicFramePr>
          <p:nvPr>
            <p:ph idx="1"/>
          </p:nvPr>
        </p:nvGraphicFramePr>
        <p:xfrm>
          <a:off x="762000" y="1927225"/>
          <a:ext cx="7021513" cy="3916363"/>
        </p:xfrm>
        <a:graphic>
          <a:graphicData uri="http://schemas.openxmlformats.org/presentationml/2006/ole">
            <p:oleObj spid="_x0000_s634882" r:id="rId3" imgW="7023201" imgH="3920068" progId="Excel.Sheet.8">
              <p:embed/>
            </p:oleObj>
          </a:graphicData>
        </a:graphic>
      </p:graphicFrame>
      <p:sp>
        <p:nvSpPr>
          <p:cNvPr id="179204" name="Text Box 4"/>
          <p:cNvSpPr txBox="1">
            <a:spLocks noChangeArrowheads="1"/>
          </p:cNvSpPr>
          <p:nvPr/>
        </p:nvSpPr>
        <p:spPr bwMode="auto">
          <a:xfrm>
            <a:off x="457200" y="5943600"/>
            <a:ext cx="8229600" cy="274638"/>
          </a:xfrm>
          <a:prstGeom prst="rect">
            <a:avLst/>
          </a:prstGeom>
          <a:noFill/>
          <a:ln w="9525">
            <a:noFill/>
            <a:miter lim="800000"/>
            <a:headEnd/>
            <a:tailEnd/>
          </a:ln>
        </p:spPr>
        <p:txBody>
          <a:bodyPr>
            <a:spAutoFit/>
          </a:bodyPr>
          <a:lstStyle/>
          <a:p>
            <a:pPr>
              <a:spcBef>
                <a:spcPct val="50000"/>
              </a:spcBef>
            </a:pPr>
            <a:r>
              <a:rPr lang="en-US" sz="1200" b="1">
                <a:latin typeface="Verdana" pitchFamily="34" charset="0"/>
              </a:rPr>
              <a:t>Source</a:t>
            </a:r>
            <a:r>
              <a:rPr lang="en-US" sz="1200">
                <a:latin typeface="Verdana" pitchFamily="34" charset="0"/>
              </a:rPr>
              <a:t>:  SREB, “Middle Grades to High School: Mending a Weak Link”.  Unpublished Draft, 2002.</a:t>
            </a:r>
          </a:p>
        </p:txBody>
      </p:sp>
      <p:sp>
        <p:nvSpPr>
          <p:cNvPr id="179205" name="Text Box 5"/>
          <p:cNvSpPr txBox="1">
            <a:spLocks noChangeArrowheads="1"/>
          </p:cNvSpPr>
          <p:nvPr/>
        </p:nvSpPr>
        <p:spPr bwMode="auto">
          <a:xfrm>
            <a:off x="1295400" y="1143000"/>
            <a:ext cx="7010400" cy="701675"/>
          </a:xfrm>
          <a:prstGeom prst="rect">
            <a:avLst/>
          </a:prstGeom>
          <a:noFill/>
          <a:ln w="9525">
            <a:noFill/>
            <a:miter lim="800000"/>
            <a:headEnd/>
            <a:tailEnd/>
          </a:ln>
        </p:spPr>
        <p:txBody>
          <a:bodyPr>
            <a:spAutoFit/>
          </a:bodyPr>
          <a:lstStyle/>
          <a:p>
            <a:pPr algn="ctr">
              <a:spcBef>
                <a:spcPct val="50000"/>
              </a:spcBef>
            </a:pPr>
            <a:r>
              <a:rPr lang="en-US" sz="2000" b="1"/>
              <a:t>Ninth-grade English performance, by high/low level course, and eighth-grade reading achievement quartiles</a:t>
            </a: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152400" y="5715000"/>
            <a:ext cx="8534400" cy="825500"/>
          </a:xfrm>
          <a:prstGeom prst="rect">
            <a:avLst/>
          </a:prstGeom>
          <a:noFill/>
          <a:ln w="44450">
            <a:noFill/>
            <a:miter lim="800000"/>
            <a:headEnd/>
            <a:tailEnd/>
          </a:ln>
        </p:spPr>
        <p:txBody>
          <a:bodyPr>
            <a:spAutoFit/>
          </a:bodyPr>
          <a:lstStyle/>
          <a:p>
            <a:pPr algn="ctr"/>
            <a:r>
              <a:rPr lang="en-US" sz="1600" b="1">
                <a:latin typeface="Calibri" pitchFamily="34" charset="0"/>
              </a:rPr>
              <a:t>Rankings are for the 32 states with African American data in both 2000 and 2007.  </a:t>
            </a:r>
          </a:p>
          <a:p>
            <a:pPr algn="ctr"/>
            <a:r>
              <a:rPr lang="en-US" sz="1600" b="1">
                <a:latin typeface="Calibri" pitchFamily="34" charset="0"/>
              </a:rPr>
              <a:t>Data refer to the </a:t>
            </a:r>
            <a:r>
              <a:rPr lang="en-US" sz="1600" b="1" i="1">
                <a:latin typeface="Calibri" pitchFamily="34" charset="0"/>
              </a:rPr>
              <a:t>percentage point difference </a:t>
            </a:r>
            <a:r>
              <a:rPr lang="en-US" sz="1600" b="1">
                <a:latin typeface="Calibri" pitchFamily="34" charset="0"/>
              </a:rPr>
              <a:t>between the percent of students at Below Basic in 2007 and 2000.</a:t>
            </a:r>
          </a:p>
        </p:txBody>
      </p:sp>
      <p:sp>
        <p:nvSpPr>
          <p:cNvPr id="88067" name="Rectangle 3"/>
          <p:cNvSpPr>
            <a:spLocks noGrp="1" noChangeArrowheads="1"/>
          </p:cNvSpPr>
          <p:nvPr>
            <p:ph type="title"/>
          </p:nvPr>
        </p:nvSpPr>
        <p:spPr/>
        <p:txBody>
          <a:bodyPr/>
          <a:lstStyle/>
          <a:p>
            <a:r>
              <a:rPr lang="en-US" sz="3600" smtClean="0"/>
              <a:t>NAEP Grade 4 Math </a:t>
            </a:r>
            <a:br>
              <a:rPr lang="en-US" sz="3600" smtClean="0"/>
            </a:br>
            <a:r>
              <a:rPr lang="en-US" sz="2200" smtClean="0"/>
              <a:t>Movement Out of Below Basic, African American, 2000-2007</a:t>
            </a:r>
          </a:p>
        </p:txBody>
      </p:sp>
      <p:graphicFrame>
        <p:nvGraphicFramePr>
          <p:cNvPr id="412708" name="Group 36"/>
          <p:cNvGraphicFramePr>
            <a:graphicFrameLocks noGrp="1"/>
          </p:cNvGraphicFramePr>
          <p:nvPr>
            <p:ph type="tbl" idx="1"/>
          </p:nvPr>
        </p:nvGraphicFramePr>
        <p:xfrm>
          <a:off x="1447800" y="1752600"/>
          <a:ext cx="6324600" cy="3815399"/>
        </p:xfrm>
        <a:graphic>
          <a:graphicData uri="http://schemas.openxmlformats.org/drawingml/2006/table">
            <a:tbl>
              <a:tblPr firstRow="1" lastRow="1" bandRow="1">
                <a:tableStyleId>{1FECB4D8-DB02-4DC6-A0A2-4F2EBAE1DC90}</a:tableStyleId>
              </a:tblPr>
              <a:tblGrid>
                <a:gridCol w="3916363"/>
                <a:gridCol w="2408237"/>
              </a:tblGrid>
              <a:tr h="6016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smtClean="0">
                          <a:ln>
                            <a:noFill/>
                          </a:ln>
                          <a:effectLst/>
                        </a:rPr>
                        <a:t>Top States</a:t>
                      </a:r>
                      <a:endParaRPr kumimoji="0" lang="en-US" sz="2800" b="1" i="0" u="none" strike="noStrike" cap="none" normalizeH="0" baseline="0" dirty="0" smtClean="0">
                        <a:ln>
                          <a:noFill/>
                        </a:ln>
                        <a:solidFill>
                          <a:schemeClr val="bg1"/>
                        </a:solidFill>
                        <a:effectLst/>
                        <a:latin typeface="Arial" charset="0"/>
                      </a:endParaRPr>
                    </a:p>
                  </a:txBody>
                  <a:tcPr horzOverflow="overflow"/>
                </a:tc>
                <a:tc hMerge="1">
                  <a:txBody>
                    <a:bodyPr/>
                    <a:lstStyle/>
                    <a:p>
                      <a:endParaRPr lang="en-US"/>
                    </a:p>
                  </a:txBody>
                  <a:tcPr/>
                </a:tc>
              </a:tr>
              <a:tr h="603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California</a:t>
                      </a:r>
                      <a:endParaRPr kumimoji="0" lang="en-US" sz="2800" b="1"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33%</a:t>
                      </a:r>
                      <a:endParaRPr kumimoji="0" lang="en-US" sz="2800" b="1" i="0" u="none" strike="noStrike" cap="none" normalizeH="0" baseline="0" smtClean="0">
                        <a:ln>
                          <a:noFill/>
                        </a:ln>
                        <a:solidFill>
                          <a:schemeClr val="tx1"/>
                        </a:solidFill>
                        <a:effectLst/>
                        <a:latin typeface="Arial" charset="0"/>
                      </a:endParaRPr>
                    </a:p>
                  </a:txBody>
                  <a:tcPr horzOverflow="overflow"/>
                </a:tc>
              </a:tr>
              <a:tr h="600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Arkansas, Kentucky</a:t>
                      </a:r>
                      <a:endParaRPr kumimoji="0" lang="en-US" sz="2800" b="1"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32%</a:t>
                      </a:r>
                      <a:endParaRPr kumimoji="0" lang="en-US" sz="2800" b="1" i="0" u="none" strike="noStrike" cap="none" normalizeH="0" baseline="0" smtClean="0">
                        <a:ln>
                          <a:noFill/>
                        </a:ln>
                        <a:solidFill>
                          <a:schemeClr val="tx1"/>
                        </a:solidFill>
                        <a:effectLst/>
                        <a:latin typeface="Arial" charset="0"/>
                      </a:endParaRPr>
                    </a:p>
                  </a:txBody>
                  <a:tcPr horzOverflow="overflow"/>
                </a:tc>
              </a:tr>
              <a:tr h="633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MS, OH, SC, VA, WV</a:t>
                      </a:r>
                      <a:endParaRPr kumimoji="0" lang="en-US" sz="2800" b="1"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29%</a:t>
                      </a:r>
                      <a:endParaRPr kumimoji="0" lang="en-US" sz="2800" b="1" i="0" u="none" strike="noStrike" cap="none" normalizeH="0" baseline="0" smtClean="0">
                        <a:ln>
                          <a:noFill/>
                        </a:ln>
                        <a:solidFill>
                          <a:schemeClr val="tx1"/>
                        </a:solidFill>
                        <a:effectLst/>
                        <a:latin typeface="Arial" charset="0"/>
                      </a:endParaRPr>
                    </a:p>
                  </a:txBody>
                  <a:tcPr horzOverflow="overflow"/>
                </a:tc>
              </a:tr>
              <a:tr h="18097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horzOverflow="overflow"/>
                </a:tc>
                <a:tc hMerge="1">
                  <a:txBody>
                    <a:bodyPr/>
                    <a:lstStyle/>
                    <a:p>
                      <a:endParaRPr lang="en-US"/>
                    </a:p>
                  </a:txBody>
                  <a:tcPr/>
                </a:tc>
              </a:tr>
              <a:tr h="561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dirty="0" smtClean="0">
                          <a:ln>
                            <a:noFill/>
                          </a:ln>
                          <a:effectLst/>
                        </a:rPr>
                        <a:t>National Average</a:t>
                      </a:r>
                      <a:endParaRPr kumimoji="0" lang="en-US" sz="28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u="none" strike="noStrike" cap="none" normalizeH="0" baseline="0" dirty="0" smtClean="0">
                          <a:ln>
                            <a:noFill/>
                          </a:ln>
                          <a:effectLst/>
                        </a:rPr>
                        <a:t>28%</a:t>
                      </a:r>
                      <a:endParaRPr kumimoji="0" lang="en-US" sz="2800" b="1" i="0" u="none" strike="noStrike" cap="none" normalizeH="0" baseline="0" dirty="0" smtClean="0">
                        <a:ln>
                          <a:noFill/>
                        </a:ln>
                        <a:solidFill>
                          <a:schemeClr val="tx1"/>
                        </a:solidFill>
                        <a:effectLst/>
                        <a:latin typeface="Arial" charset="0"/>
                      </a:endParaRPr>
                    </a:p>
                  </a:txBody>
                  <a:tcPr horzOverflow="overflow"/>
                </a:tc>
              </a:tr>
              <a:tr h="6016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Range</a:t>
                      </a:r>
                      <a:endParaRPr kumimoji="0" lang="en-US" sz="2800" b="0"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33% to 15%</a:t>
                      </a:r>
                      <a:endParaRPr kumimoji="0" lang="en-US" sz="2800" b="0" i="0" u="none" strike="noStrike" cap="none" normalizeH="0" baseline="0" smtClean="0">
                        <a:ln>
                          <a:noFill/>
                        </a:ln>
                        <a:solidFill>
                          <a:schemeClr val="tx1"/>
                        </a:solidFill>
                        <a:effectLst/>
                        <a:latin typeface="Arial" charset="0"/>
                      </a:endParaRPr>
                    </a:p>
                  </a:txBody>
                  <a:tcPr horzOverflow="overflow"/>
                </a:tc>
              </a:tr>
            </a:tbl>
          </a:graphicData>
        </a:graphic>
      </p:graphicFrame>
      <p:sp>
        <p:nvSpPr>
          <p:cNvPr id="88091" name="Text Box 4"/>
          <p:cNvSpPr txBox="1">
            <a:spLocks noChangeArrowheads="1"/>
          </p:cNvSpPr>
          <p:nvPr/>
        </p:nvSpPr>
        <p:spPr bwMode="auto">
          <a:xfrm>
            <a:off x="0" y="6583363"/>
            <a:ext cx="8534400" cy="274637"/>
          </a:xfrm>
          <a:prstGeom prst="rect">
            <a:avLst/>
          </a:prstGeom>
          <a:noFill/>
          <a:ln w="44450">
            <a:noFill/>
            <a:miter lim="800000"/>
            <a:headEnd/>
            <a:tailEnd/>
          </a:ln>
        </p:spPr>
        <p:txBody>
          <a:bodyPr>
            <a:spAutoFit/>
          </a:bodyPr>
          <a:lstStyle/>
          <a:p>
            <a:pPr>
              <a:spcBef>
                <a:spcPct val="50000"/>
              </a:spcBef>
            </a:pPr>
            <a:r>
              <a:rPr lang="en-US" sz="1200" u="sng">
                <a:latin typeface="Calibri" pitchFamily="34" charset="0"/>
              </a:rPr>
              <a:t>Source</a:t>
            </a:r>
            <a:r>
              <a:rPr lang="en-US" sz="1200">
                <a:latin typeface="Calibri" pitchFamily="34" charset="0"/>
              </a:rPr>
              <a:t>:  National Center for Education Statistics, NAEP Data Explorer, http://nces.ed.gov/nationsreportcard/nde/</a:t>
            </a:r>
          </a:p>
        </p:txBody>
      </p:sp>
    </p:spTree>
  </p:cSld>
  <p:clrMapOvr>
    <a:masterClrMapping/>
  </p:clrMapOvr>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ctrTitle"/>
          </p:nvPr>
        </p:nvSpPr>
        <p:spPr>
          <a:xfrm>
            <a:off x="762000" y="3200400"/>
            <a:ext cx="7772400" cy="1143000"/>
          </a:xfrm>
        </p:spPr>
        <p:txBody>
          <a:bodyPr/>
          <a:lstStyle/>
          <a:p>
            <a:r>
              <a:rPr lang="en-US" smtClean="0"/>
              <a:t>And they’ll be better prepared for the workplace.</a:t>
            </a:r>
          </a:p>
        </p:txBody>
      </p:sp>
    </p:spTree>
  </p:cSld>
  <p:clrMapOvr>
    <a:masterClrMapping/>
  </p:clrMapOvr>
  <p:transition>
    <p:random/>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ctrTitle"/>
          </p:nvPr>
        </p:nvSpPr>
        <p:spPr>
          <a:xfrm>
            <a:off x="685800" y="1371600"/>
            <a:ext cx="7772400" cy="2590800"/>
          </a:xfrm>
        </p:spPr>
        <p:txBody>
          <a:bodyPr/>
          <a:lstStyle/>
          <a:p>
            <a:pPr eaLnBrk="1" hangingPunct="1"/>
            <a:r>
              <a:rPr lang="en-US" sz="5400" dirty="0" smtClean="0"/>
              <a:t>Leading states and districts are making college prep the default curriculum.</a:t>
            </a:r>
          </a:p>
        </p:txBody>
      </p:sp>
      <p:sp>
        <p:nvSpPr>
          <p:cNvPr id="198659" name="Rectangle 3"/>
          <p:cNvSpPr>
            <a:spLocks noGrp="1" noChangeArrowheads="1"/>
          </p:cNvSpPr>
          <p:nvPr>
            <p:ph type="subTitle" idx="1"/>
          </p:nvPr>
        </p:nvSpPr>
        <p:spPr>
          <a:xfrm>
            <a:off x="1371600" y="4191000"/>
            <a:ext cx="6400800" cy="1752600"/>
          </a:xfrm>
        </p:spPr>
        <p:txBody>
          <a:bodyPr rtlCol="0">
            <a:normAutofit lnSpcReduction="10000"/>
          </a:bodyPr>
          <a:lstStyle/>
          <a:p>
            <a:pPr eaLnBrk="1" fontAlgn="auto" hangingPunct="1">
              <a:spcAft>
                <a:spcPts val="0"/>
              </a:spcAft>
              <a:buFont typeface="Arial" pitchFamily="34" charset="0"/>
              <a:buNone/>
              <a:defRPr/>
            </a:pPr>
            <a:r>
              <a:rPr lang="en-US" sz="3600" dirty="0" smtClean="0">
                <a:solidFill>
                  <a:schemeClr val="accent1"/>
                </a:solidFill>
              </a:rPr>
              <a:t>Texas, Indiana, Arkansas, Michigan, Oklahoma, </a:t>
            </a:r>
          </a:p>
          <a:p>
            <a:pPr eaLnBrk="1" fontAlgn="auto" hangingPunct="1">
              <a:spcAft>
                <a:spcPts val="0"/>
              </a:spcAft>
              <a:buFont typeface="Arial" pitchFamily="34" charset="0"/>
              <a:buNone/>
              <a:defRPr/>
            </a:pPr>
            <a:r>
              <a:rPr lang="en-US" sz="3600" dirty="0" smtClean="0">
                <a:solidFill>
                  <a:schemeClr val="accent1"/>
                </a:solidFill>
              </a:rPr>
              <a:t>South Dakota, New York</a:t>
            </a:r>
          </a:p>
        </p:txBody>
      </p:sp>
    </p:spTree>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#5.  High performing schools don’t just offer students extra supports…they make sure students use them.</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Ask any 5 adults in a high performing school how they support struggling kids and you’ll get the same answer.</a:t>
            </a:r>
            <a:endParaRPr lang="en-US" dirty="0"/>
          </a:p>
        </p:txBody>
      </p:sp>
      <p:sp>
        <p:nvSpPr>
          <p:cNvPr id="3" name="Subtitle 2"/>
          <p:cNvSpPr>
            <a:spLocks noGrp="1"/>
          </p:cNvSpPr>
          <p:nvPr>
            <p:ph type="subTitle" idx="1"/>
          </p:nvPr>
        </p:nvSpPr>
        <p:spPr>
          <a:xfrm>
            <a:off x="1371600" y="4343400"/>
            <a:ext cx="6400800" cy="1752600"/>
          </a:xfrm>
        </p:spPr>
        <p:txBody>
          <a:bodyPr/>
          <a:lstStyle/>
          <a:p>
            <a:r>
              <a:rPr lang="en-US" dirty="0" smtClean="0"/>
              <a:t>In a lower performing school, you’ll get 5 different answers.</a:t>
            </a:r>
            <a:endParaRPr lang="en-US" dirty="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ctrTitle"/>
          </p:nvPr>
        </p:nvSpPr>
        <p:spPr>
          <a:xfrm>
            <a:off x="685800" y="1447800"/>
            <a:ext cx="7772400" cy="4267200"/>
          </a:xfrm>
        </p:spPr>
        <p:txBody>
          <a:bodyPr/>
          <a:lstStyle/>
          <a:p>
            <a:pPr eaLnBrk="1" hangingPunct="1"/>
            <a:r>
              <a:rPr lang="en-US" sz="5400" dirty="0" smtClean="0"/>
              <a:t>#6.  Principals are hugely important, ever present, but </a:t>
            </a:r>
            <a:r>
              <a:rPr lang="en-US" sz="5400" dirty="0" smtClean="0">
                <a:solidFill>
                  <a:schemeClr val="accent1"/>
                </a:solidFill>
              </a:rPr>
              <a:t>NOT the only leaders </a:t>
            </a:r>
            <a:r>
              <a:rPr lang="en-US" sz="5400" dirty="0" smtClean="0"/>
              <a:t>in the school</a:t>
            </a:r>
          </a:p>
        </p:txBody>
      </p:sp>
    </p:spTree>
  </p:cSld>
  <p:clrMapOvr>
    <a:masterClrMapping/>
  </p:clrMapOvr>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normAutofit fontScale="90000"/>
          </a:bodyPr>
          <a:lstStyle/>
          <a:p>
            <a:r>
              <a:rPr lang="en-US" b="1" dirty="0" smtClean="0"/>
              <a:t>Elmont Memorial Junior-Senior High</a:t>
            </a:r>
            <a:br>
              <a:rPr lang="en-US" b="1" dirty="0" smtClean="0"/>
            </a:br>
            <a:r>
              <a:rPr lang="en-US" sz="3100" b="1" dirty="0" smtClean="0"/>
              <a:t>Elmont, New York</a:t>
            </a:r>
          </a:p>
        </p:txBody>
      </p:sp>
      <p:sp>
        <p:nvSpPr>
          <p:cNvPr id="77827" name="Content Placeholder 2"/>
          <p:cNvSpPr>
            <a:spLocks noGrp="1"/>
          </p:cNvSpPr>
          <p:nvPr>
            <p:ph idx="1"/>
          </p:nvPr>
        </p:nvSpPr>
        <p:spPr>
          <a:xfrm>
            <a:off x="762000" y="1981200"/>
            <a:ext cx="7620000" cy="4144963"/>
          </a:xfrm>
        </p:spPr>
        <p:txBody>
          <a:bodyPr/>
          <a:lstStyle/>
          <a:p>
            <a:endParaRPr lang="en-US" dirty="0" smtClean="0"/>
          </a:p>
        </p:txBody>
      </p:sp>
      <p:sp>
        <p:nvSpPr>
          <p:cNvPr id="77828" name="Text Placeholder 3"/>
          <p:cNvSpPr>
            <a:spLocks noGrp="1"/>
          </p:cNvSpPr>
          <p:nvPr>
            <p:ph type="body" sz="quarter" idx="10"/>
          </p:nvPr>
        </p:nvSpPr>
        <p:spPr/>
        <p:txBody>
          <a:bodyPr/>
          <a:lstStyle/>
          <a:p>
            <a:r>
              <a:rPr lang="en-US" smtClean="0"/>
              <a:t>New York Department of Education</a:t>
            </a:r>
          </a:p>
        </p:txBody>
      </p:sp>
      <p:pic>
        <p:nvPicPr>
          <p:cNvPr id="77830" name="Picture 4"/>
          <p:cNvPicPr>
            <a:picLocks noChangeAspect="1" noChangeArrowheads="1"/>
          </p:cNvPicPr>
          <p:nvPr/>
        </p:nvPicPr>
        <p:blipFill>
          <a:blip r:embed="rId2" cstate="email"/>
          <a:srcRect/>
          <a:stretch>
            <a:fillRect/>
          </a:stretch>
        </p:blipFill>
        <p:spPr bwMode="auto">
          <a:xfrm>
            <a:off x="2362200" y="2514600"/>
            <a:ext cx="4157662" cy="288925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pPr eaLnBrk="1" hangingPunct="1"/>
            <a:r>
              <a:rPr lang="en-US" smtClean="0"/>
              <a:t>In high performing schools…</a:t>
            </a:r>
          </a:p>
        </p:txBody>
      </p:sp>
      <p:sp>
        <p:nvSpPr>
          <p:cNvPr id="149507" name="Rectangle 3"/>
          <p:cNvSpPr>
            <a:spLocks noGrp="1" noChangeArrowheads="1"/>
          </p:cNvSpPr>
          <p:nvPr>
            <p:ph idx="1"/>
          </p:nvPr>
        </p:nvSpPr>
        <p:spPr>
          <a:xfrm>
            <a:off x="457200" y="2133600"/>
            <a:ext cx="8229600" cy="3992563"/>
          </a:xfrm>
        </p:spPr>
        <p:txBody>
          <a:bodyPr rtlCol="0">
            <a:normAutofit/>
          </a:bodyPr>
          <a:lstStyle/>
          <a:p>
            <a:pPr eaLnBrk="1" fontAlgn="auto" hangingPunct="1">
              <a:lnSpc>
                <a:spcPct val="90000"/>
              </a:lnSpc>
              <a:spcAft>
                <a:spcPts val="0"/>
              </a:spcAft>
              <a:defRPr/>
            </a:pPr>
            <a:r>
              <a:rPr lang="en-US" dirty="0" smtClean="0">
                <a:solidFill>
                  <a:schemeClr val="accent4">
                    <a:lumMod val="75000"/>
                  </a:schemeClr>
                </a:solidFill>
              </a:rPr>
              <a:t>Teachers regularly observe other teachers</a:t>
            </a:r>
          </a:p>
          <a:p>
            <a:pPr eaLnBrk="1" fontAlgn="auto" hangingPunct="1">
              <a:lnSpc>
                <a:spcPct val="90000"/>
              </a:lnSpc>
              <a:spcAft>
                <a:spcPts val="0"/>
              </a:spcAft>
              <a:defRPr/>
            </a:pPr>
            <a:r>
              <a:rPr lang="en-US" dirty="0" smtClean="0">
                <a:solidFill>
                  <a:schemeClr val="accent5">
                    <a:lumMod val="75000"/>
                  </a:schemeClr>
                </a:solidFill>
              </a:rPr>
              <a:t>Teachers have time to plan and work collaboratively</a:t>
            </a:r>
          </a:p>
          <a:p>
            <a:pPr eaLnBrk="1" fontAlgn="auto" hangingPunct="1">
              <a:lnSpc>
                <a:spcPct val="90000"/>
              </a:lnSpc>
              <a:spcAft>
                <a:spcPts val="0"/>
              </a:spcAft>
              <a:defRPr/>
            </a:pPr>
            <a:r>
              <a:rPr lang="en-US" dirty="0" smtClean="0">
                <a:solidFill>
                  <a:schemeClr val="accent4">
                    <a:lumMod val="75000"/>
                  </a:schemeClr>
                </a:solidFill>
              </a:rPr>
              <a:t>New teachers get generous and careful support and acculturation</a:t>
            </a:r>
          </a:p>
          <a:p>
            <a:pPr eaLnBrk="1" fontAlgn="auto" hangingPunct="1">
              <a:lnSpc>
                <a:spcPct val="90000"/>
              </a:lnSpc>
              <a:spcAft>
                <a:spcPts val="0"/>
              </a:spcAft>
              <a:defRPr/>
            </a:pPr>
            <a:r>
              <a:rPr lang="en-US" dirty="0" smtClean="0">
                <a:solidFill>
                  <a:schemeClr val="accent5">
                    <a:lumMod val="75000"/>
                  </a:schemeClr>
                </a:solidFill>
              </a:rPr>
              <a:t>Teachers take on many other leadership tasks at the school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9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9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9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95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build="p"/>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ctrTitle"/>
          </p:nvPr>
        </p:nvSpPr>
        <p:spPr>
          <a:xfrm>
            <a:off x="685800" y="1600200"/>
            <a:ext cx="7772400" cy="3657600"/>
          </a:xfrm>
        </p:spPr>
        <p:txBody>
          <a:bodyPr rtlCol="0">
            <a:normAutofit/>
          </a:bodyPr>
          <a:lstStyle/>
          <a:p>
            <a:pPr eaLnBrk="1" fontAlgn="auto" hangingPunct="1">
              <a:spcAft>
                <a:spcPts val="0"/>
              </a:spcAft>
              <a:defRPr/>
            </a:pPr>
            <a:r>
              <a:rPr lang="en-US" sz="5400" dirty="0" smtClean="0"/>
              <a:t>#7.  Good schools know how much </a:t>
            </a:r>
            <a:r>
              <a:rPr lang="en-US" sz="5400" dirty="0" smtClean="0">
                <a:solidFill>
                  <a:schemeClr val="accent1"/>
                </a:solidFill>
              </a:rPr>
              <a:t>teachers</a:t>
            </a:r>
            <a:r>
              <a:rPr lang="en-US" sz="5400" dirty="0" smtClean="0">
                <a:solidFill>
                  <a:schemeClr val="accent3">
                    <a:lumMod val="75000"/>
                  </a:schemeClr>
                </a:solidFill>
              </a:rPr>
              <a:t> </a:t>
            </a:r>
            <a:r>
              <a:rPr lang="en-US" sz="5400" dirty="0" smtClean="0">
                <a:solidFill>
                  <a:schemeClr val="accent1"/>
                </a:solidFill>
              </a:rPr>
              <a:t>matter</a:t>
            </a:r>
            <a:r>
              <a:rPr lang="en-US" sz="5400" dirty="0" smtClean="0"/>
              <a:t>, and they </a:t>
            </a:r>
            <a:r>
              <a:rPr lang="en-US" sz="5400" u="sng" dirty="0" smtClean="0">
                <a:solidFill>
                  <a:schemeClr val="accent1"/>
                </a:solidFill>
              </a:rPr>
              <a:t>act</a:t>
            </a:r>
            <a:r>
              <a:rPr lang="en-US" sz="5400" dirty="0" smtClean="0"/>
              <a:t> on that knowledge.</a:t>
            </a:r>
          </a:p>
        </p:txBody>
      </p:sp>
    </p:spTree>
  </p:cSld>
  <p:clrMapOvr>
    <a:masterClrMapping/>
  </p:clrMapOvr>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IET Figure2"/>
          <p:cNvPicPr>
            <a:picLocks noChangeAspect="1" noChangeArrowheads="1"/>
          </p:cNvPicPr>
          <p:nvPr/>
        </p:nvPicPr>
        <p:blipFill>
          <a:blip r:embed="rId3" cstate="email"/>
          <a:srcRect/>
          <a:stretch>
            <a:fillRect/>
          </a:stretch>
        </p:blipFill>
        <p:spPr bwMode="auto">
          <a:xfrm>
            <a:off x="0" y="1406525"/>
            <a:ext cx="8839200" cy="4765675"/>
          </a:xfrm>
          <a:prstGeom prst="rect">
            <a:avLst/>
          </a:prstGeom>
          <a:noFill/>
          <a:ln w="9525">
            <a:noFill/>
            <a:miter lim="800000"/>
            <a:headEnd/>
            <a:tailEnd/>
          </a:ln>
        </p:spPr>
      </p:pic>
      <p:sp>
        <p:nvSpPr>
          <p:cNvPr id="44035" name="Text Box 3"/>
          <p:cNvSpPr txBox="1">
            <a:spLocks noChangeArrowheads="1"/>
          </p:cNvSpPr>
          <p:nvPr/>
        </p:nvSpPr>
        <p:spPr bwMode="auto">
          <a:xfrm>
            <a:off x="304800" y="6324600"/>
            <a:ext cx="8305800" cy="457200"/>
          </a:xfrm>
          <a:prstGeom prst="rect">
            <a:avLst/>
          </a:prstGeom>
          <a:noFill/>
          <a:ln w="9525">
            <a:noFill/>
            <a:miter lim="800000"/>
            <a:headEnd/>
            <a:tailEnd/>
          </a:ln>
        </p:spPr>
        <p:txBody>
          <a:bodyPr>
            <a:spAutoFit/>
          </a:bodyPr>
          <a:lstStyle/>
          <a:p>
            <a:pPr eaLnBrk="1" hangingPunct="1">
              <a:spcBef>
                <a:spcPct val="50000"/>
              </a:spcBef>
            </a:pPr>
            <a:r>
              <a:rPr lang="en-US" sz="1200">
                <a:latin typeface="Arial" charset="0"/>
              </a:rPr>
              <a:t>Source: Gordon, R., Kane, T.J., and Staiger, D.O. (2006).  </a:t>
            </a:r>
            <a:r>
              <a:rPr lang="en-US" sz="1200" i="1">
                <a:latin typeface="Arial" charset="0"/>
              </a:rPr>
              <a:t>Identifying Effective teachers Using Performance on the Job. </a:t>
            </a:r>
            <a:r>
              <a:rPr lang="en-US" sz="1200">
                <a:latin typeface="Arial" charset="0"/>
              </a:rPr>
              <a:t>Washington, D.C.: The Brookings Institution.</a:t>
            </a:r>
          </a:p>
        </p:txBody>
      </p:sp>
      <p:sp>
        <p:nvSpPr>
          <p:cNvPr id="44036" name="Rectangle 4"/>
          <p:cNvSpPr>
            <a:spLocks noGrp="1" noChangeArrowheads="1"/>
          </p:cNvSpPr>
          <p:nvPr>
            <p:ph type="title"/>
          </p:nvPr>
        </p:nvSpPr>
        <p:spPr>
          <a:xfrm>
            <a:off x="685800" y="228600"/>
            <a:ext cx="7772400" cy="1143000"/>
          </a:xfrm>
        </p:spPr>
        <p:txBody>
          <a:bodyPr/>
          <a:lstStyle/>
          <a:p>
            <a:r>
              <a:rPr lang="en-US" sz="2800" dirty="0" smtClean="0"/>
              <a:t>10 Percentile  Point Average Difference for Students who have Top and Bottom </a:t>
            </a:r>
            <a:r>
              <a:rPr lang="en-US" sz="2800" dirty="0" err="1" smtClean="0"/>
              <a:t>QuartileTeachers</a:t>
            </a:r>
            <a:endParaRPr lang="en-US" sz="2800" dirty="0" smtClean="0"/>
          </a:p>
        </p:txBody>
      </p:sp>
      <p:sp>
        <p:nvSpPr>
          <p:cNvPr id="44037" name="Oval 5"/>
          <p:cNvSpPr>
            <a:spLocks noChangeArrowheads="1"/>
          </p:cNvSpPr>
          <p:nvPr/>
        </p:nvSpPr>
        <p:spPr bwMode="auto">
          <a:xfrm>
            <a:off x="3200400" y="4876800"/>
            <a:ext cx="533400" cy="533400"/>
          </a:xfrm>
          <a:prstGeom prst="ellipse">
            <a:avLst/>
          </a:prstGeom>
          <a:noFill/>
          <a:ln w="19050">
            <a:solidFill>
              <a:srgbClr val="FF0000"/>
            </a:solidFill>
            <a:round/>
            <a:headEnd/>
            <a:tailEnd/>
          </a:ln>
        </p:spPr>
        <p:txBody>
          <a:bodyPr wrap="none" anchor="ctr"/>
          <a:lstStyle/>
          <a:p>
            <a:endParaRPr lang="en-US"/>
          </a:p>
        </p:txBody>
      </p:sp>
      <p:sp>
        <p:nvSpPr>
          <p:cNvPr id="44038" name="Oval 6"/>
          <p:cNvSpPr>
            <a:spLocks noChangeArrowheads="1"/>
          </p:cNvSpPr>
          <p:nvPr/>
        </p:nvSpPr>
        <p:spPr bwMode="auto">
          <a:xfrm>
            <a:off x="5715000" y="4876800"/>
            <a:ext cx="533400" cy="533400"/>
          </a:xfrm>
          <a:prstGeom prst="ellipse">
            <a:avLst/>
          </a:prstGeom>
          <a:noFill/>
          <a:ln w="19050">
            <a:solidFill>
              <a:srgbClr val="FF0000"/>
            </a:solidFill>
            <a:round/>
            <a:headEnd/>
            <a:tailEnd/>
          </a:ln>
        </p:spPr>
        <p:txBody>
          <a:bodyPr wrap="none" anchor="ctr"/>
          <a:lstStyle/>
          <a:p>
            <a:endParaRPr lang="en-US"/>
          </a:p>
        </p:txBody>
      </p:sp>
      <p:sp>
        <p:nvSpPr>
          <p:cNvPr id="44039" name="Line 7"/>
          <p:cNvSpPr>
            <a:spLocks noChangeShapeType="1"/>
          </p:cNvSpPr>
          <p:nvPr/>
        </p:nvSpPr>
        <p:spPr bwMode="auto">
          <a:xfrm>
            <a:off x="3886200" y="5105400"/>
            <a:ext cx="1752600" cy="0"/>
          </a:xfrm>
          <a:prstGeom prst="line">
            <a:avLst/>
          </a:prstGeom>
          <a:noFill/>
          <a:ln w="19050">
            <a:solidFill>
              <a:srgbClr val="FF0000"/>
            </a:solidFill>
            <a:round/>
            <a:headEnd/>
            <a:tailEnd type="triangle" w="med" len="med"/>
          </a:ln>
        </p:spPr>
        <p:txBody>
          <a:bodyPr/>
          <a:lstStyle/>
          <a:p>
            <a:endParaRPr lang="en-US"/>
          </a:p>
        </p:txBody>
      </p:sp>
    </p:spTree>
  </p:cSld>
  <p:clrMapOvr>
    <a:masterClrMapping/>
  </p:clrMapOvr>
  <p:transition spd="med" advClick="0">
    <p:random/>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Grp="1" noChangeArrowheads="1"/>
          </p:cNvSpPr>
          <p:nvPr>
            <p:ph type="title"/>
          </p:nvPr>
        </p:nvSpPr>
        <p:spPr>
          <a:xfrm>
            <a:off x="457200" y="457200"/>
            <a:ext cx="8229600" cy="1143000"/>
          </a:xfrm>
        </p:spPr>
        <p:txBody>
          <a:bodyPr rtlCol="0">
            <a:normAutofit fontScale="90000"/>
          </a:bodyPr>
          <a:lstStyle/>
          <a:p>
            <a:pPr eaLnBrk="1" fontAlgn="auto" hangingPunct="1">
              <a:spcAft>
                <a:spcPts val="0"/>
              </a:spcAft>
              <a:defRPr/>
            </a:pPr>
            <a:r>
              <a:rPr lang="en-US" sz="4000" smtClean="0"/>
              <a:t>Students in Dallas Gain More in Math with Effective Teachers: One Year Growth From 3</a:t>
            </a:r>
            <a:r>
              <a:rPr lang="en-US" sz="4000" baseline="30000" smtClean="0"/>
              <a:t>rd</a:t>
            </a:r>
            <a:r>
              <a:rPr lang="en-US" sz="4000" smtClean="0"/>
              <a:t>-4</a:t>
            </a:r>
            <a:r>
              <a:rPr lang="en-US" sz="4000" baseline="30000" smtClean="0"/>
              <a:t>th</a:t>
            </a:r>
            <a:r>
              <a:rPr lang="en-US" sz="4000" smtClean="0"/>
              <a:t> Grade</a:t>
            </a:r>
          </a:p>
        </p:txBody>
      </p:sp>
      <p:graphicFrame>
        <p:nvGraphicFramePr>
          <p:cNvPr id="83970" name="Object 3"/>
          <p:cNvGraphicFramePr>
            <a:graphicFrameLocks noGrp="1" noChangeAspect="1"/>
          </p:cNvGraphicFramePr>
          <p:nvPr>
            <p:ph idx="1"/>
          </p:nvPr>
        </p:nvGraphicFramePr>
        <p:xfrm>
          <a:off x="392113" y="1881188"/>
          <a:ext cx="8277225" cy="4513262"/>
        </p:xfrm>
        <a:graphic>
          <a:graphicData uri="http://schemas.openxmlformats.org/presentationml/2006/ole">
            <p:oleObj spid="_x0000_s644098" r:id="rId3" imgW="8279086" imgH="4511431" progId="Excel.Sheet.8">
              <p:embed/>
            </p:oleObj>
          </a:graphicData>
        </a:graphic>
      </p:graphicFrame>
      <p:sp>
        <p:nvSpPr>
          <p:cNvPr id="1028" name="Text Box 4"/>
          <p:cNvSpPr txBox="1">
            <a:spLocks noChangeArrowheads="1"/>
          </p:cNvSpPr>
          <p:nvPr/>
        </p:nvSpPr>
        <p:spPr bwMode="auto">
          <a:xfrm>
            <a:off x="0" y="6581775"/>
            <a:ext cx="8458200" cy="276225"/>
          </a:xfrm>
          <a:prstGeom prst="rect">
            <a:avLst/>
          </a:prstGeom>
          <a:noFill/>
          <a:ln w="9525">
            <a:noFill/>
            <a:miter lim="800000"/>
            <a:headEnd/>
            <a:tailEnd/>
          </a:ln>
        </p:spPr>
        <p:txBody>
          <a:bodyPr>
            <a:spAutoFit/>
          </a:bodyPr>
          <a:lstStyle/>
          <a:p>
            <a:pPr>
              <a:spcBef>
                <a:spcPct val="50000"/>
              </a:spcBef>
              <a:defRPr/>
            </a:pPr>
            <a:r>
              <a:rPr lang="en-US" sz="1200" u="sng" dirty="0">
                <a:latin typeface="+mn-lt"/>
              </a:rPr>
              <a:t>Source</a:t>
            </a:r>
            <a:r>
              <a:rPr lang="en-US" sz="1200" dirty="0">
                <a:latin typeface="+mn-lt"/>
              </a:rPr>
              <a:t>:  Heather Jordan, Robert </a:t>
            </a:r>
            <a:r>
              <a:rPr lang="en-US" sz="1200" dirty="0" err="1">
                <a:latin typeface="+mn-lt"/>
              </a:rPr>
              <a:t>Mendro</a:t>
            </a:r>
            <a:r>
              <a:rPr lang="en-US" sz="1200" dirty="0">
                <a:latin typeface="+mn-lt"/>
              </a:rPr>
              <a:t>, and Dash </a:t>
            </a:r>
            <a:r>
              <a:rPr lang="en-US" sz="1200" dirty="0" err="1">
                <a:latin typeface="+mn-lt"/>
              </a:rPr>
              <a:t>Weerasinghe</a:t>
            </a:r>
            <a:r>
              <a:rPr lang="en-US" sz="1200" dirty="0">
                <a:latin typeface="+mn-lt"/>
              </a:rPr>
              <a:t>, </a:t>
            </a:r>
            <a:r>
              <a:rPr lang="en-US" sz="1200" i="1" dirty="0">
                <a:latin typeface="+mn-lt"/>
              </a:rPr>
              <a:t>The Effects of Teachers on Longitudinal Student Achievement</a:t>
            </a:r>
            <a:r>
              <a:rPr lang="en-US" sz="1200" dirty="0">
                <a:latin typeface="+mn-lt"/>
              </a:rPr>
              <a:t>, 1997.</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Grp="1" noChangeArrowheads="1"/>
          </p:cNvSpPr>
          <p:nvPr>
            <p:ph type="ctrTitle"/>
          </p:nvPr>
        </p:nvSpPr>
        <p:spPr/>
        <p:txBody>
          <a:bodyPr/>
          <a:lstStyle/>
          <a:p>
            <a:pPr eaLnBrk="1" hangingPunct="1"/>
            <a:r>
              <a:rPr lang="en-US" dirty="0" smtClean="0"/>
              <a:t>Bottom Line:</a:t>
            </a:r>
          </a:p>
        </p:txBody>
      </p:sp>
      <p:sp>
        <p:nvSpPr>
          <p:cNvPr id="151555" name="Rectangle 5"/>
          <p:cNvSpPr>
            <a:spLocks noGrp="1" noChangeArrowheads="1"/>
          </p:cNvSpPr>
          <p:nvPr>
            <p:ph type="subTitle" idx="1"/>
          </p:nvPr>
        </p:nvSpPr>
        <p:spPr/>
        <p:txBody>
          <a:bodyPr rtlCol="0">
            <a:normAutofit lnSpcReduction="10000"/>
          </a:bodyPr>
          <a:lstStyle/>
          <a:p>
            <a:pPr eaLnBrk="1" fontAlgn="auto" hangingPunct="1">
              <a:spcAft>
                <a:spcPts val="0"/>
              </a:spcAft>
              <a:defRPr/>
            </a:pPr>
            <a:r>
              <a:rPr lang="en-US" sz="4000" dirty="0" smtClean="0"/>
              <a:t>When we really focus on something, we make progress!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2"/>
          <p:cNvSpPr>
            <a:spLocks noGrp="1" noChangeArrowheads="1"/>
          </p:cNvSpPr>
          <p:nvPr>
            <p:ph type="title"/>
          </p:nvPr>
        </p:nvSpPr>
        <p:spPr>
          <a:xfrm>
            <a:off x="685800" y="304800"/>
            <a:ext cx="7772400" cy="1143000"/>
          </a:xfrm>
        </p:spPr>
        <p:txBody>
          <a:bodyPr rtlCol="0">
            <a:normAutofit fontScale="90000"/>
          </a:bodyPr>
          <a:lstStyle/>
          <a:p>
            <a:pPr eaLnBrk="1" fontAlgn="auto" hangingPunct="1">
              <a:spcAft>
                <a:spcPts val="0"/>
              </a:spcAft>
              <a:defRPr/>
            </a:pPr>
            <a:r>
              <a:rPr lang="en-US" sz="4000" smtClean="0"/>
              <a:t>Cumulative Teacher Effects On Students’ Math Scores in Dallas (Grades 3-5)</a:t>
            </a:r>
          </a:p>
        </p:txBody>
      </p:sp>
      <p:graphicFrame>
        <p:nvGraphicFramePr>
          <p:cNvPr id="86018" name="Object 3"/>
          <p:cNvGraphicFramePr>
            <a:graphicFrameLocks noGrp="1" noChangeAspect="1"/>
          </p:cNvGraphicFramePr>
          <p:nvPr>
            <p:ph idx="1"/>
          </p:nvPr>
        </p:nvGraphicFramePr>
        <p:xfrm>
          <a:off x="0" y="1752600"/>
          <a:ext cx="8958263" cy="4830763"/>
        </p:xfrm>
        <a:graphic>
          <a:graphicData uri="http://schemas.openxmlformats.org/presentationml/2006/ole">
            <p:oleObj spid="_x0000_s645122" r:id="rId3" imgW="8961897" imgH="4828450" progId="Excel.Sheet.8">
              <p:embed/>
            </p:oleObj>
          </a:graphicData>
        </a:graphic>
      </p:graphicFrame>
      <p:sp>
        <p:nvSpPr>
          <p:cNvPr id="3076" name="Text Box 4"/>
          <p:cNvSpPr txBox="1">
            <a:spLocks noChangeArrowheads="1"/>
          </p:cNvSpPr>
          <p:nvPr/>
        </p:nvSpPr>
        <p:spPr bwMode="auto">
          <a:xfrm>
            <a:off x="0" y="6581775"/>
            <a:ext cx="9144000" cy="276225"/>
          </a:xfrm>
          <a:prstGeom prst="rect">
            <a:avLst/>
          </a:prstGeom>
          <a:noFill/>
          <a:ln w="44450">
            <a:noFill/>
            <a:miter lim="800000"/>
            <a:headEnd/>
            <a:tailEnd/>
          </a:ln>
        </p:spPr>
        <p:txBody>
          <a:bodyPr>
            <a:spAutoFit/>
          </a:bodyPr>
          <a:lstStyle/>
          <a:p>
            <a:pPr>
              <a:spcBef>
                <a:spcPct val="50000"/>
              </a:spcBef>
              <a:defRPr/>
            </a:pPr>
            <a:r>
              <a:rPr lang="en-US" sz="1200" dirty="0">
                <a:latin typeface="+mn-lt"/>
              </a:rPr>
              <a:t>Source:  Heather Jordan, Robert </a:t>
            </a:r>
            <a:r>
              <a:rPr lang="en-US" sz="1200" dirty="0" err="1">
                <a:latin typeface="+mn-lt"/>
              </a:rPr>
              <a:t>Mendro</a:t>
            </a:r>
            <a:r>
              <a:rPr lang="en-US" sz="1200" dirty="0">
                <a:latin typeface="+mn-lt"/>
              </a:rPr>
              <a:t>, and Dash </a:t>
            </a:r>
            <a:r>
              <a:rPr lang="en-US" sz="1200" dirty="0" err="1">
                <a:latin typeface="+mn-lt"/>
              </a:rPr>
              <a:t>Weerasinghe</a:t>
            </a:r>
            <a:r>
              <a:rPr lang="en-US" sz="1200" dirty="0">
                <a:latin typeface="+mn-lt"/>
              </a:rPr>
              <a:t>, </a:t>
            </a:r>
            <a:r>
              <a:rPr lang="en-US" sz="1200" i="1" dirty="0">
                <a:latin typeface="+mn-lt"/>
              </a:rPr>
              <a:t>The Effects of Teachers on Longitudinal Student Achievement</a:t>
            </a:r>
            <a:r>
              <a:rPr lang="en-US" sz="1200" dirty="0">
                <a:latin typeface="+mn-lt"/>
              </a:rPr>
              <a:t>, 1997.</a:t>
            </a:r>
          </a:p>
        </p:txBody>
      </p:sp>
      <p:sp>
        <p:nvSpPr>
          <p:cNvPr id="86021" name="Text Box 5"/>
          <p:cNvSpPr txBox="1">
            <a:spLocks noChangeArrowheads="1"/>
          </p:cNvSpPr>
          <p:nvPr/>
        </p:nvSpPr>
        <p:spPr bwMode="auto">
          <a:xfrm>
            <a:off x="1660525" y="3592513"/>
            <a:ext cx="1785938" cy="517525"/>
          </a:xfrm>
          <a:prstGeom prst="rect">
            <a:avLst/>
          </a:prstGeom>
          <a:noFill/>
          <a:ln w="9525">
            <a:noFill/>
            <a:miter lim="800000"/>
            <a:headEnd/>
            <a:tailEnd/>
          </a:ln>
        </p:spPr>
        <p:txBody>
          <a:bodyPr wrap="none">
            <a:spAutoFit/>
          </a:bodyPr>
          <a:lstStyle/>
          <a:p>
            <a:r>
              <a:rPr lang="en-US" sz="1400">
                <a:latin typeface="Calibri" pitchFamily="34" charset="0"/>
              </a:rPr>
              <a:t>Beginning Grade 3</a:t>
            </a:r>
          </a:p>
          <a:p>
            <a:r>
              <a:rPr lang="en-US" sz="1400">
                <a:latin typeface="Calibri" pitchFamily="34" charset="0"/>
              </a:rPr>
              <a:t>Percentile Rank= 55</a:t>
            </a:r>
          </a:p>
        </p:txBody>
      </p:sp>
      <p:sp>
        <p:nvSpPr>
          <p:cNvPr id="86022" name="Text Box 6"/>
          <p:cNvSpPr txBox="1">
            <a:spLocks noChangeArrowheads="1"/>
          </p:cNvSpPr>
          <p:nvPr/>
        </p:nvSpPr>
        <p:spPr bwMode="auto">
          <a:xfrm>
            <a:off x="3810000" y="3124200"/>
            <a:ext cx="1785938" cy="517525"/>
          </a:xfrm>
          <a:prstGeom prst="rect">
            <a:avLst/>
          </a:prstGeom>
          <a:noFill/>
          <a:ln w="9525">
            <a:noFill/>
            <a:miter lim="800000"/>
            <a:headEnd/>
            <a:tailEnd/>
          </a:ln>
        </p:spPr>
        <p:txBody>
          <a:bodyPr wrap="none">
            <a:spAutoFit/>
          </a:bodyPr>
          <a:lstStyle/>
          <a:p>
            <a:r>
              <a:rPr lang="en-US" sz="1400">
                <a:latin typeface="Calibri" pitchFamily="34" charset="0"/>
              </a:rPr>
              <a:t>Beginning Grade 3</a:t>
            </a:r>
          </a:p>
          <a:p>
            <a:r>
              <a:rPr lang="en-US" sz="1400">
                <a:latin typeface="Calibri" pitchFamily="34" charset="0"/>
              </a:rPr>
              <a:t>Percentile Rank= 57</a:t>
            </a:r>
          </a:p>
        </p:txBody>
      </p:sp>
      <p:sp>
        <p:nvSpPr>
          <p:cNvPr id="86023" name="Line 7"/>
          <p:cNvSpPr>
            <a:spLocks noChangeShapeType="1"/>
          </p:cNvSpPr>
          <p:nvPr/>
        </p:nvSpPr>
        <p:spPr bwMode="auto">
          <a:xfrm flipV="1">
            <a:off x="3352800" y="3657600"/>
            <a:ext cx="0" cy="228600"/>
          </a:xfrm>
          <a:prstGeom prst="line">
            <a:avLst/>
          </a:prstGeom>
          <a:noFill/>
          <a:ln w="9525">
            <a:solidFill>
              <a:schemeClr val="tx1"/>
            </a:solidFill>
            <a:round/>
            <a:headEnd/>
            <a:tailEnd type="triangle" w="med" len="med"/>
          </a:ln>
        </p:spPr>
        <p:txBody>
          <a:bodyPr/>
          <a:lstStyle/>
          <a:p>
            <a:endParaRPr lang="en-US"/>
          </a:p>
        </p:txBody>
      </p:sp>
      <p:sp>
        <p:nvSpPr>
          <p:cNvPr id="86024" name="Line 8"/>
          <p:cNvSpPr>
            <a:spLocks noChangeShapeType="1"/>
          </p:cNvSpPr>
          <p:nvPr/>
        </p:nvSpPr>
        <p:spPr bwMode="auto">
          <a:xfrm>
            <a:off x="5562600" y="3276600"/>
            <a:ext cx="0" cy="3048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2"/>
          <p:cNvSpPr>
            <a:spLocks noGrp="1" noChangeArrowheads="1"/>
          </p:cNvSpPr>
          <p:nvPr>
            <p:ph type="title"/>
          </p:nvPr>
        </p:nvSpPr>
        <p:spPr>
          <a:xfrm>
            <a:off x="0" y="274638"/>
            <a:ext cx="9144000" cy="1143000"/>
          </a:xfrm>
        </p:spPr>
        <p:txBody>
          <a:bodyPr/>
          <a:lstStyle/>
          <a:p>
            <a:pPr eaLnBrk="1" hangingPunct="1"/>
            <a:r>
              <a:rPr lang="en-US" sz="2800" smtClean="0"/>
              <a:t>Students Assigned to Effective Teachers Dramatically Outperformed Students Assigned to Ineffective Teachers</a:t>
            </a:r>
          </a:p>
        </p:txBody>
      </p:sp>
      <p:graphicFrame>
        <p:nvGraphicFramePr>
          <p:cNvPr id="84994" name="Object 2"/>
          <p:cNvGraphicFramePr>
            <a:graphicFrameLocks noGrp="1" noChangeAspect="1"/>
          </p:cNvGraphicFramePr>
          <p:nvPr>
            <p:ph idx="1"/>
          </p:nvPr>
        </p:nvGraphicFramePr>
        <p:xfrm>
          <a:off x="457200" y="1676400"/>
          <a:ext cx="8243888" cy="4537075"/>
        </p:xfrm>
        <a:graphic>
          <a:graphicData uri="http://schemas.openxmlformats.org/presentationml/2006/ole">
            <p:oleObj spid="_x0000_s646146" r:id="rId4" imgW="8242506" imgH="4535817" progId="Excel.Sheet.8">
              <p:embed/>
            </p:oleObj>
          </a:graphicData>
        </a:graphic>
      </p:graphicFrame>
      <p:sp>
        <p:nvSpPr>
          <p:cNvPr id="2052" name="Text Box 4"/>
          <p:cNvSpPr txBox="1">
            <a:spLocks noChangeArrowheads="1"/>
          </p:cNvSpPr>
          <p:nvPr/>
        </p:nvSpPr>
        <p:spPr bwMode="auto">
          <a:xfrm>
            <a:off x="0" y="6400800"/>
            <a:ext cx="8153400" cy="457200"/>
          </a:xfrm>
          <a:prstGeom prst="rect">
            <a:avLst/>
          </a:prstGeom>
          <a:noFill/>
          <a:ln w="44450">
            <a:noFill/>
            <a:miter lim="800000"/>
            <a:headEnd/>
            <a:tailEnd/>
          </a:ln>
        </p:spPr>
        <p:txBody>
          <a:bodyPr>
            <a:spAutoFit/>
          </a:bodyPr>
          <a:lstStyle/>
          <a:p>
            <a:pPr>
              <a:spcBef>
                <a:spcPct val="50000"/>
              </a:spcBef>
              <a:defRPr/>
            </a:pPr>
            <a:r>
              <a:rPr lang="en-US" sz="1200" u="sng" dirty="0">
                <a:latin typeface="+mn-lt"/>
              </a:rPr>
              <a:t>Source:</a:t>
            </a:r>
            <a:r>
              <a:rPr lang="en-US" sz="1200" dirty="0">
                <a:latin typeface="+mn-lt"/>
              </a:rPr>
              <a:t>  William L. Sanders and June C. Rivers, </a:t>
            </a:r>
            <a:r>
              <a:rPr lang="en-US" sz="1200" i="1" dirty="0">
                <a:latin typeface="+mn-lt"/>
              </a:rPr>
              <a:t>Cumulative and Residual Effects of Teachers on Future Students Academic Achievement</a:t>
            </a:r>
            <a:r>
              <a:rPr lang="en-US" sz="1200" dirty="0">
                <a:latin typeface="+mn-lt"/>
              </a:rPr>
              <a:t>, University of Tennessee Value-Added Research and Assessment Center, 1996.</a:t>
            </a:r>
          </a:p>
        </p:txBody>
      </p:sp>
    </p:spTree>
  </p:cSld>
  <p:clrMapOvr>
    <a:masterClrMapping/>
  </p:clrMapOvr>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ctrTitle"/>
          </p:nvPr>
        </p:nvSpPr>
        <p:spPr/>
        <p:txBody>
          <a:bodyPr/>
          <a:lstStyle/>
          <a:p>
            <a:pPr eaLnBrk="1" hangingPunct="1"/>
            <a:r>
              <a:rPr lang="en-US" dirty="0" smtClean="0"/>
              <a:t>So, there are VERY BIG differences among our teachers.</a:t>
            </a:r>
          </a:p>
        </p:txBody>
      </p:sp>
    </p:spTree>
  </p:cSld>
  <p:clrMapOvr>
    <a:masterClrMapping/>
  </p:clrMapOvr>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BUT…</a:t>
            </a:r>
            <a:endParaRPr lang="en-US" dirty="0"/>
          </a:p>
        </p:txBody>
      </p:sp>
      <p:sp>
        <p:nvSpPr>
          <p:cNvPr id="3" name="Subtitle 2"/>
          <p:cNvSpPr>
            <a:spLocks noGrp="1"/>
          </p:cNvSpPr>
          <p:nvPr>
            <p:ph type="subTitle" idx="1"/>
          </p:nvPr>
        </p:nvSpPr>
        <p:spPr/>
        <p:txBody>
          <a:bodyPr/>
          <a:lstStyle/>
          <a:p>
            <a:r>
              <a:rPr lang="en-US" dirty="0" smtClean="0"/>
              <a:t>We pretend that there aren’t.</a:t>
            </a:r>
            <a:endParaRPr lang="en-US"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Widget Effect</a:t>
            </a:r>
            <a:br>
              <a:rPr lang="en-US" b="1" dirty="0" smtClean="0"/>
            </a:br>
            <a:endParaRPr lang="en-US" dirty="0"/>
          </a:p>
        </p:txBody>
      </p:sp>
      <p:sp>
        <p:nvSpPr>
          <p:cNvPr id="3" name="Content Placeholder 2"/>
          <p:cNvSpPr>
            <a:spLocks noGrp="1"/>
          </p:cNvSpPr>
          <p:nvPr>
            <p:ph idx="1"/>
          </p:nvPr>
        </p:nvSpPr>
        <p:spPr>
          <a:solidFill>
            <a:schemeClr val="bg1">
              <a:lumMod val="75000"/>
            </a:schemeClr>
          </a:solidFill>
        </p:spPr>
        <p:txBody>
          <a:bodyPr/>
          <a:lstStyle/>
          <a:p>
            <a:pPr>
              <a:buNone/>
            </a:pPr>
            <a:r>
              <a:rPr lang="en-US" sz="3600" dirty="0" smtClean="0"/>
              <a:t>“</a:t>
            </a:r>
            <a:r>
              <a:rPr lang="en-US" sz="2400" dirty="0" smtClean="0"/>
              <a:t>When it comes to measuring instructional performance, </a:t>
            </a:r>
            <a:r>
              <a:rPr lang="en-US" sz="2400" b="1" dirty="0" smtClean="0"/>
              <a:t>current policies and systems overlook significant differences between teachers. There is little or no differentiation of excellent teaching </a:t>
            </a:r>
            <a:r>
              <a:rPr lang="en-US" sz="2400" dirty="0" smtClean="0"/>
              <a:t>from good, good from fair, or fair from poor. This is the </a:t>
            </a:r>
            <a:r>
              <a:rPr lang="en-US" sz="2400" b="1" dirty="0" smtClean="0"/>
              <a:t>Widget Effect: a tendency to treat all teachers as roughly interchangeable, </a:t>
            </a:r>
            <a:r>
              <a:rPr lang="en-US" sz="2400" dirty="0" smtClean="0"/>
              <a:t>even when their teaching is quite variable. Consequently, teachers are </a:t>
            </a:r>
            <a:r>
              <a:rPr lang="en-US" sz="2400" b="1" dirty="0" smtClean="0"/>
              <a:t>not developed as professionals with individual strengths and </a:t>
            </a:r>
            <a:r>
              <a:rPr lang="en-US" sz="2400" dirty="0" smtClean="0"/>
              <a:t>capabilities, and </a:t>
            </a:r>
            <a:r>
              <a:rPr lang="en-US" sz="2400" b="1" dirty="0" smtClean="0"/>
              <a:t>poor performance is rarely identified or addressed.”</a:t>
            </a:r>
          </a:p>
          <a:p>
            <a:r>
              <a:rPr lang="en-US" sz="2000" i="1" dirty="0" smtClean="0"/>
              <a:t>The New Teacher Project, 2009</a:t>
            </a:r>
            <a:endParaRPr lang="en-US" dirty="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widget.1.jpg"/>
          <p:cNvPicPr>
            <a:picLocks noGrp="1" noChangeAspect="1"/>
          </p:cNvPicPr>
          <p:nvPr>
            <p:ph idx="1"/>
          </p:nvPr>
        </p:nvPicPr>
        <p:blipFill>
          <a:blip r:embed="rId2" cstate="email"/>
          <a:stretch>
            <a:fillRect/>
          </a:stretch>
        </p:blipFill>
        <p:spPr>
          <a:xfrm>
            <a:off x="838200" y="457200"/>
            <a:ext cx="7772708" cy="6035040"/>
          </a:xfrm>
        </p:spPr>
      </p:pic>
      <p:sp>
        <p:nvSpPr>
          <p:cNvPr id="7" name="Text Placeholder 6"/>
          <p:cNvSpPr>
            <a:spLocks noGrp="1"/>
          </p:cNvSpPr>
          <p:nvPr>
            <p:ph type="body" sz="quarter" idx="10"/>
          </p:nvPr>
        </p:nvSpPr>
        <p:spPr/>
        <p:txBody>
          <a:bodyPr/>
          <a:lstStyle/>
          <a:p>
            <a:endParaRPr lang="en-US"/>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widget.2.jpg"/>
          <p:cNvPicPr>
            <a:picLocks noGrp="1" noChangeAspect="1"/>
          </p:cNvPicPr>
          <p:nvPr>
            <p:ph idx="1"/>
          </p:nvPr>
        </p:nvPicPr>
        <p:blipFill>
          <a:blip r:embed="rId2" cstate="email"/>
          <a:stretch>
            <a:fillRect/>
          </a:stretch>
        </p:blipFill>
        <p:spPr>
          <a:xfrm>
            <a:off x="0" y="381000"/>
            <a:ext cx="8758527" cy="5760720"/>
          </a:xfrm>
        </p:spPr>
      </p:pic>
      <p:sp>
        <p:nvSpPr>
          <p:cNvPr id="4" name="Text Placeholder 3"/>
          <p:cNvSpPr>
            <a:spLocks noGrp="1"/>
          </p:cNvSpPr>
          <p:nvPr>
            <p:ph type="body" sz="quarter" idx="10"/>
          </p:nvPr>
        </p:nvSpPr>
        <p:spPr/>
        <p:txBody>
          <a:bodyPr/>
          <a:lstStyle/>
          <a:p>
            <a:endParaRPr lang="en-US"/>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So, we paper over the differences among our teachers AND…we continue to assign our weakest to the kids who need the strongest.</a:t>
            </a:r>
            <a:endParaRPr lang="en-US" dirty="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2"/>
          <p:cNvSpPr>
            <a:spLocks noGrp="1" noChangeArrowheads="1"/>
          </p:cNvSpPr>
          <p:nvPr>
            <p:ph type="title"/>
          </p:nvPr>
        </p:nvSpPr>
        <p:spPr>
          <a:xfrm>
            <a:off x="152400" y="152400"/>
            <a:ext cx="8763000" cy="1143000"/>
          </a:xfrm>
        </p:spPr>
        <p:txBody>
          <a:bodyPr/>
          <a:lstStyle/>
          <a:p>
            <a:pPr eaLnBrk="1" hangingPunct="1"/>
            <a:r>
              <a:rPr lang="en-US" sz="2800" smtClean="0"/>
              <a:t>Math Classes at High-Poverty and High- Minority Schools More Likely to be Taught by Out of Field* Teachers</a:t>
            </a:r>
          </a:p>
        </p:txBody>
      </p:sp>
      <p:graphicFrame>
        <p:nvGraphicFramePr>
          <p:cNvPr id="88066" name="Object 3"/>
          <p:cNvGraphicFramePr>
            <a:graphicFrameLocks noGrp="1" noChangeAspect="1"/>
          </p:cNvGraphicFramePr>
          <p:nvPr>
            <p:ph idx="1"/>
          </p:nvPr>
        </p:nvGraphicFramePr>
        <p:xfrm>
          <a:off x="0" y="990600"/>
          <a:ext cx="9067800" cy="4875213"/>
        </p:xfrm>
        <a:graphic>
          <a:graphicData uri="http://schemas.openxmlformats.org/presentationml/2006/ole">
            <p:oleObj spid="_x0000_s647170" r:id="rId4" imgW="9071634" imgH="4871126" progId="Excel.Sheet.8">
              <p:embed/>
            </p:oleObj>
          </a:graphicData>
        </a:graphic>
      </p:graphicFrame>
      <p:sp>
        <p:nvSpPr>
          <p:cNvPr id="6148" name="Text Box 4"/>
          <p:cNvSpPr txBox="1">
            <a:spLocks noChangeArrowheads="1"/>
          </p:cNvSpPr>
          <p:nvPr/>
        </p:nvSpPr>
        <p:spPr bwMode="auto">
          <a:xfrm>
            <a:off x="0" y="5867400"/>
            <a:ext cx="8839200" cy="600075"/>
          </a:xfrm>
          <a:prstGeom prst="rect">
            <a:avLst/>
          </a:prstGeom>
          <a:noFill/>
          <a:ln w="9525">
            <a:noFill/>
            <a:miter lim="800000"/>
            <a:headEnd/>
            <a:tailEnd/>
          </a:ln>
        </p:spPr>
        <p:txBody>
          <a:bodyPr>
            <a:spAutoFit/>
          </a:bodyPr>
          <a:lstStyle/>
          <a:p>
            <a:pPr>
              <a:defRPr/>
            </a:pPr>
            <a:r>
              <a:rPr lang="en-US" sz="1100" dirty="0">
                <a:latin typeface="+mn-lt"/>
              </a:rPr>
              <a:t>Note: High Poverty school-75% or more of the students are eligible for free/reduced price lunch.  Low-poverty school -15% or fewer of the students are eligible for free/reduced price lunch. High minority school-75% or more of the students are Black, Hispanic, American Indian or Alaskan Native, Asian or Pacific Islander.  Low-minority school -10% or fewer of the students are non-White students. </a:t>
            </a:r>
          </a:p>
        </p:txBody>
      </p:sp>
      <p:sp>
        <p:nvSpPr>
          <p:cNvPr id="6149" name="Text Box 5"/>
          <p:cNvSpPr txBox="1">
            <a:spLocks noChangeArrowheads="1"/>
          </p:cNvSpPr>
          <p:nvPr/>
        </p:nvSpPr>
        <p:spPr bwMode="auto">
          <a:xfrm>
            <a:off x="0" y="6427788"/>
            <a:ext cx="8763000" cy="430212"/>
          </a:xfrm>
          <a:prstGeom prst="rect">
            <a:avLst/>
          </a:prstGeom>
          <a:noFill/>
          <a:ln w="9525">
            <a:noFill/>
            <a:miter lim="800000"/>
            <a:headEnd/>
            <a:tailEnd/>
          </a:ln>
        </p:spPr>
        <p:txBody>
          <a:bodyPr>
            <a:spAutoFit/>
          </a:bodyPr>
          <a:lstStyle/>
          <a:p>
            <a:pPr>
              <a:defRPr/>
            </a:pPr>
            <a:r>
              <a:rPr lang="en-US" altLang="en-US" sz="1100" b="1" dirty="0">
                <a:latin typeface="+mn-lt"/>
              </a:rPr>
              <a:t>*Teachers with neither certification nor major.  Data for secondary-level core academic classes (Math, Science, Social Studies, English) across USA.</a:t>
            </a:r>
          </a:p>
          <a:p>
            <a:pPr>
              <a:defRPr/>
            </a:pPr>
            <a:r>
              <a:rPr lang="en-US" altLang="en-US" sz="1100" b="1" u="sng" dirty="0">
                <a:latin typeface="+mn-lt"/>
              </a:rPr>
              <a:t>Source</a:t>
            </a:r>
            <a:r>
              <a:rPr lang="en-US" altLang="en-US" sz="1100" b="1" dirty="0">
                <a:latin typeface="+mn-lt"/>
              </a:rPr>
              <a:t>: Analysis of 2003-2004 Schools and Staffing Survey data by Richard Ingersoll, University of Pennsylvania 2007.</a:t>
            </a:r>
            <a:r>
              <a:rPr lang="en-US" altLang="en-US" sz="1100" dirty="0">
                <a:latin typeface="+mn-lt"/>
              </a:rPr>
              <a:t> </a:t>
            </a:r>
          </a:p>
        </p:txBody>
      </p:sp>
    </p:spTree>
  </p:cSld>
  <p:clrMapOvr>
    <a:masterClrMapping/>
  </p:clrMapOvr>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2"/>
          <p:cNvSpPr>
            <a:spLocks noGrp="1" noChangeArrowheads="1"/>
          </p:cNvSpPr>
          <p:nvPr>
            <p:ph type="title"/>
          </p:nvPr>
        </p:nvSpPr>
        <p:spPr>
          <a:xfrm>
            <a:off x="228600" y="228600"/>
            <a:ext cx="8610600" cy="1143000"/>
          </a:xfrm>
        </p:spPr>
        <p:txBody>
          <a:bodyPr/>
          <a:lstStyle/>
          <a:p>
            <a:pPr eaLnBrk="1" hangingPunct="1"/>
            <a:r>
              <a:rPr lang="en-US" sz="3600" smtClean="0"/>
              <a:t>Students at High-Minority Schools More Likely to Be Taught By Novice* Teachers</a:t>
            </a:r>
          </a:p>
        </p:txBody>
      </p:sp>
      <p:graphicFrame>
        <p:nvGraphicFramePr>
          <p:cNvPr id="89090" name="Object 3"/>
          <p:cNvGraphicFramePr>
            <a:graphicFrameLocks noGrp="1" noChangeAspect="1"/>
          </p:cNvGraphicFramePr>
          <p:nvPr>
            <p:ph idx="1"/>
          </p:nvPr>
        </p:nvGraphicFramePr>
        <p:xfrm>
          <a:off x="381000" y="1600200"/>
          <a:ext cx="8458200" cy="4114800"/>
        </p:xfrm>
        <a:graphic>
          <a:graphicData uri="http://schemas.openxmlformats.org/presentationml/2006/ole">
            <p:oleObj spid="_x0000_s648194" r:id="rId4" imgW="8455885" imgH="4115157" progId="Excel.Sheet.8">
              <p:embed/>
            </p:oleObj>
          </a:graphicData>
        </a:graphic>
      </p:graphicFrame>
      <p:sp>
        <p:nvSpPr>
          <p:cNvPr id="5124" name="Text Box 4"/>
          <p:cNvSpPr txBox="1">
            <a:spLocks noChangeArrowheads="1"/>
          </p:cNvSpPr>
          <p:nvPr/>
        </p:nvSpPr>
        <p:spPr bwMode="auto">
          <a:xfrm>
            <a:off x="0" y="6427788"/>
            <a:ext cx="8763000" cy="430212"/>
          </a:xfrm>
          <a:prstGeom prst="rect">
            <a:avLst/>
          </a:prstGeom>
          <a:noFill/>
          <a:ln w="9525">
            <a:noFill/>
            <a:miter lim="800000"/>
            <a:headEnd/>
            <a:tailEnd/>
          </a:ln>
        </p:spPr>
        <p:txBody>
          <a:bodyPr>
            <a:spAutoFit/>
          </a:bodyPr>
          <a:lstStyle/>
          <a:p>
            <a:pPr>
              <a:defRPr/>
            </a:pPr>
            <a:r>
              <a:rPr lang="en-US" altLang="en-US" sz="1100" b="1" dirty="0">
                <a:latin typeface="+mn-lt"/>
              </a:rPr>
              <a:t>*Novice teachers are those with three years or fewer experience.</a:t>
            </a:r>
          </a:p>
          <a:p>
            <a:pPr>
              <a:defRPr/>
            </a:pPr>
            <a:r>
              <a:rPr lang="en-US" altLang="en-US" sz="1100" b="1" u="sng" dirty="0">
                <a:latin typeface="+mn-lt"/>
              </a:rPr>
              <a:t>Source</a:t>
            </a:r>
            <a:r>
              <a:rPr lang="en-US" altLang="en-US" sz="1100" b="1" dirty="0">
                <a:latin typeface="+mn-lt"/>
              </a:rPr>
              <a:t>: Analysis of 2003-2004 Schools and Staffing Survey data by Richard Ingersoll, University of Pennsylvania 2007.</a:t>
            </a:r>
            <a:r>
              <a:rPr lang="en-US" altLang="en-US" sz="1100" dirty="0">
                <a:latin typeface="+mn-lt"/>
              </a:rPr>
              <a:t> </a:t>
            </a:r>
          </a:p>
        </p:txBody>
      </p:sp>
      <p:sp>
        <p:nvSpPr>
          <p:cNvPr id="5125" name="Text Box 5"/>
          <p:cNvSpPr txBox="1">
            <a:spLocks noChangeArrowheads="1"/>
          </p:cNvSpPr>
          <p:nvPr/>
        </p:nvSpPr>
        <p:spPr bwMode="auto">
          <a:xfrm>
            <a:off x="0" y="6019800"/>
            <a:ext cx="8839200" cy="457200"/>
          </a:xfrm>
          <a:prstGeom prst="rect">
            <a:avLst/>
          </a:prstGeom>
          <a:noFill/>
          <a:ln w="9525">
            <a:noFill/>
            <a:miter lim="800000"/>
            <a:headEnd/>
            <a:tailEnd/>
          </a:ln>
        </p:spPr>
        <p:txBody>
          <a:bodyPr>
            <a:spAutoFit/>
          </a:bodyPr>
          <a:lstStyle/>
          <a:p>
            <a:pPr>
              <a:defRPr/>
            </a:pPr>
            <a:r>
              <a:rPr lang="en-US" sz="1200" dirty="0">
                <a:latin typeface="+mn-lt"/>
              </a:rPr>
              <a:t>Note: High minority school-75% or more of the students are Black, Hispanic, American Indian or Alaskan Native, Asian or Pacific Islander.  Low-minority school -10% or fewer of the students are non-White students.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ctrTitle"/>
          </p:nvPr>
        </p:nvSpPr>
        <p:spPr/>
        <p:txBody>
          <a:bodyPr rtlCol="0">
            <a:normAutofit fontScale="90000"/>
          </a:bodyPr>
          <a:lstStyle/>
          <a:p>
            <a:pPr eaLnBrk="1" fontAlgn="auto" hangingPunct="1">
              <a:spcAft>
                <a:spcPts val="0"/>
              </a:spcAft>
              <a:defRPr/>
            </a:pPr>
            <a:r>
              <a:rPr lang="en-US" sz="4000" dirty="0" smtClean="0"/>
              <a:t>Clearly, much more remains to be done in elementary and middle school</a:t>
            </a:r>
          </a:p>
        </p:txBody>
      </p:sp>
      <p:sp>
        <p:nvSpPr>
          <p:cNvPr id="102403" name="Rectangle 3"/>
          <p:cNvSpPr>
            <a:spLocks noGrp="1" noChangeArrowheads="1"/>
          </p:cNvSpPr>
          <p:nvPr>
            <p:ph type="subTitle" idx="1"/>
          </p:nvPr>
        </p:nvSpPr>
        <p:spPr/>
        <p:txBody>
          <a:bodyPr/>
          <a:lstStyle/>
          <a:p>
            <a:pPr eaLnBrk="1" hangingPunct="1"/>
            <a:r>
              <a:rPr lang="en-US" dirty="0" smtClean="0"/>
              <a:t>Too many youngsters still enter high school way behind.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4"/>
          <p:cNvSpPr>
            <a:spLocks noGrp="1" noChangeArrowheads="1"/>
          </p:cNvSpPr>
          <p:nvPr>
            <p:ph type="title"/>
          </p:nvPr>
        </p:nvSpPr>
        <p:spPr>
          <a:xfrm>
            <a:off x="457200" y="152400"/>
            <a:ext cx="8229600" cy="1143000"/>
          </a:xfrm>
        </p:spPr>
        <p:txBody>
          <a:bodyPr/>
          <a:lstStyle/>
          <a:p>
            <a:pPr eaLnBrk="1" hangingPunct="1"/>
            <a:r>
              <a:rPr lang="en-US" sz="2600" smtClean="0"/>
              <a:t>Tennessee:  High poverty/high minority schools have fewer of the “most effective” teachers and more “least effective” teachers</a:t>
            </a:r>
          </a:p>
        </p:txBody>
      </p:sp>
      <p:graphicFrame>
        <p:nvGraphicFramePr>
          <p:cNvPr id="90114" name="Object 2"/>
          <p:cNvGraphicFramePr>
            <a:graphicFrameLocks noGrp="1" noChangeAspect="1"/>
          </p:cNvGraphicFramePr>
          <p:nvPr>
            <p:ph idx="1"/>
          </p:nvPr>
        </p:nvGraphicFramePr>
        <p:xfrm>
          <a:off x="457200" y="1600200"/>
          <a:ext cx="8370888" cy="4525963"/>
        </p:xfrm>
        <a:graphic>
          <a:graphicData uri="http://schemas.openxmlformats.org/presentationml/2006/ole">
            <p:oleObj spid="_x0000_s649218" r:id="rId3" imgW="8370533" imgH="4523624" progId="Excel.Sheet.8">
              <p:embed/>
            </p:oleObj>
          </a:graphicData>
        </a:graphic>
      </p:graphicFrame>
      <p:sp>
        <p:nvSpPr>
          <p:cNvPr id="7172" name="Text Box 6"/>
          <p:cNvSpPr txBox="1">
            <a:spLocks noChangeArrowheads="1"/>
          </p:cNvSpPr>
          <p:nvPr/>
        </p:nvSpPr>
        <p:spPr bwMode="auto">
          <a:xfrm>
            <a:off x="0" y="6427788"/>
            <a:ext cx="8382000" cy="430212"/>
          </a:xfrm>
          <a:prstGeom prst="rect">
            <a:avLst/>
          </a:prstGeom>
          <a:noFill/>
          <a:ln w="9525">
            <a:noFill/>
            <a:miter lim="800000"/>
            <a:headEnd/>
            <a:tailEnd/>
          </a:ln>
        </p:spPr>
        <p:txBody>
          <a:bodyPr>
            <a:spAutoFit/>
          </a:bodyPr>
          <a:lstStyle/>
          <a:p>
            <a:pPr>
              <a:spcBef>
                <a:spcPct val="50000"/>
              </a:spcBef>
              <a:defRPr/>
            </a:pPr>
            <a:r>
              <a:rPr lang="en-US" sz="1100" u="sng" dirty="0">
                <a:latin typeface="+mn-lt"/>
              </a:rPr>
              <a:t>Source</a:t>
            </a:r>
            <a:r>
              <a:rPr lang="en-US" sz="1100" dirty="0">
                <a:latin typeface="+mn-lt"/>
              </a:rPr>
              <a:t>:  Tennessee Department of Education 2007. “Tennessee’s Most Effective Teachers: Are they assigned to the schools that need them most?” http://tennessee.gov/education/nclb/doc/TeacherEffectiveness2007_03.pdf</a:t>
            </a:r>
          </a:p>
        </p:txBody>
      </p:sp>
      <p:sp>
        <p:nvSpPr>
          <p:cNvPr id="7173" name="Text Box 7"/>
          <p:cNvSpPr txBox="1">
            <a:spLocks noChangeArrowheads="1"/>
          </p:cNvSpPr>
          <p:nvPr/>
        </p:nvSpPr>
        <p:spPr bwMode="auto">
          <a:xfrm>
            <a:off x="0" y="6248400"/>
            <a:ext cx="8763000" cy="276225"/>
          </a:xfrm>
          <a:prstGeom prst="rect">
            <a:avLst/>
          </a:prstGeom>
          <a:noFill/>
          <a:ln w="9525">
            <a:noFill/>
            <a:miter lim="800000"/>
            <a:headEnd/>
            <a:tailEnd/>
          </a:ln>
        </p:spPr>
        <p:txBody>
          <a:bodyPr>
            <a:spAutoFit/>
          </a:bodyPr>
          <a:lstStyle/>
          <a:p>
            <a:pPr>
              <a:spcBef>
                <a:spcPct val="50000"/>
              </a:spcBef>
              <a:defRPr/>
            </a:pPr>
            <a:r>
              <a:rPr lang="en-US" sz="1200" b="1" dirty="0">
                <a:latin typeface="+mn-lt"/>
              </a:rPr>
              <a:t>Note:  High Poverty/High minority means at least 75% qualify for FRPL and at least 75% are minority.</a:t>
            </a:r>
          </a:p>
        </p:txBody>
      </p:sp>
    </p:spTree>
  </p:cSld>
  <p:clrMapOvr>
    <a:masterClrMapping/>
  </p:clrMapOvr>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2"/>
          <p:cNvSpPr>
            <a:spLocks noGrp="1" noChangeArrowheads="1"/>
          </p:cNvSpPr>
          <p:nvPr>
            <p:ph type="title"/>
          </p:nvPr>
        </p:nvSpPr>
        <p:spPr>
          <a:xfrm>
            <a:off x="0" y="152400"/>
            <a:ext cx="9144000" cy="1143000"/>
          </a:xfrm>
        </p:spPr>
        <p:txBody>
          <a:bodyPr/>
          <a:lstStyle/>
          <a:p>
            <a:pPr eaLnBrk="1" hangingPunct="1"/>
            <a:r>
              <a:rPr lang="en-US" sz="2800" smtClean="0"/>
              <a:t>Low-Achieving Students are More Likely to be Assigned to Ineffective Teachers than Effective Teachers</a:t>
            </a:r>
          </a:p>
        </p:txBody>
      </p:sp>
      <p:graphicFrame>
        <p:nvGraphicFramePr>
          <p:cNvPr id="91138" name="Object 2"/>
          <p:cNvGraphicFramePr>
            <a:graphicFrameLocks noGrp="1" noChangeAspect="1"/>
          </p:cNvGraphicFramePr>
          <p:nvPr>
            <p:ph idx="1"/>
          </p:nvPr>
        </p:nvGraphicFramePr>
        <p:xfrm>
          <a:off x="473075" y="1600200"/>
          <a:ext cx="8194675" cy="4524375"/>
        </p:xfrm>
        <a:graphic>
          <a:graphicData uri="http://schemas.openxmlformats.org/presentationml/2006/ole">
            <p:oleObj spid="_x0000_s650242" r:id="rId4" imgW="8193734" imgH="4523624" progId="Excel.Sheet.8">
              <p:embed/>
            </p:oleObj>
          </a:graphicData>
        </a:graphic>
      </p:graphicFrame>
      <p:sp>
        <p:nvSpPr>
          <p:cNvPr id="9220" name="Text Box 4"/>
          <p:cNvSpPr txBox="1">
            <a:spLocks noChangeArrowheads="1"/>
          </p:cNvSpPr>
          <p:nvPr/>
        </p:nvSpPr>
        <p:spPr bwMode="auto">
          <a:xfrm>
            <a:off x="0" y="6396038"/>
            <a:ext cx="8382000" cy="461962"/>
          </a:xfrm>
          <a:prstGeom prst="rect">
            <a:avLst/>
          </a:prstGeom>
          <a:noFill/>
          <a:ln w="44450">
            <a:noFill/>
            <a:miter lim="800000"/>
            <a:headEnd/>
            <a:tailEnd/>
          </a:ln>
        </p:spPr>
        <p:txBody>
          <a:bodyPr>
            <a:spAutoFit/>
          </a:bodyPr>
          <a:lstStyle/>
          <a:p>
            <a:pPr>
              <a:spcBef>
                <a:spcPct val="50000"/>
              </a:spcBef>
              <a:defRPr/>
            </a:pPr>
            <a:r>
              <a:rPr lang="en-US" sz="1200" u="sng" dirty="0">
                <a:latin typeface="+mn-lt"/>
              </a:rPr>
              <a:t>Source</a:t>
            </a:r>
            <a:r>
              <a:rPr lang="en-US" sz="1200" dirty="0">
                <a:latin typeface="+mn-lt"/>
              </a:rPr>
              <a:t>:  </a:t>
            </a:r>
            <a:r>
              <a:rPr lang="en-US" sz="1200" dirty="0" err="1">
                <a:latin typeface="+mn-lt"/>
              </a:rPr>
              <a:t>Sitha</a:t>
            </a:r>
            <a:r>
              <a:rPr lang="en-US" sz="1200" dirty="0">
                <a:latin typeface="+mn-lt"/>
              </a:rPr>
              <a:t> </a:t>
            </a:r>
            <a:r>
              <a:rPr lang="en-US" sz="1200" dirty="0" err="1">
                <a:latin typeface="+mn-lt"/>
              </a:rPr>
              <a:t>Babu</a:t>
            </a:r>
            <a:r>
              <a:rPr lang="en-US" sz="1200" dirty="0">
                <a:latin typeface="+mn-lt"/>
              </a:rPr>
              <a:t> and Robert </a:t>
            </a:r>
            <a:r>
              <a:rPr lang="en-US" sz="1200" dirty="0" err="1">
                <a:latin typeface="+mn-lt"/>
              </a:rPr>
              <a:t>Mendro</a:t>
            </a:r>
            <a:r>
              <a:rPr lang="en-US" sz="1200" dirty="0">
                <a:latin typeface="+mn-lt"/>
              </a:rPr>
              <a:t>, </a:t>
            </a:r>
            <a:r>
              <a:rPr lang="en-US" sz="1200" i="1" dirty="0">
                <a:latin typeface="+mn-lt"/>
              </a:rPr>
              <a:t>Teacher Accountability: HLM-Based Teacher Effectiveness Indices in the Investigation of Teacher Effects on Student Achievement in a State Assessment Program, </a:t>
            </a:r>
            <a:r>
              <a:rPr lang="en-US" sz="1200" dirty="0">
                <a:latin typeface="+mn-lt"/>
              </a:rPr>
              <a:t>AERA Annual Meeting, 2003.</a:t>
            </a:r>
          </a:p>
        </p:txBody>
      </p:sp>
    </p:spTree>
  </p:cSld>
  <p:clrMapOvr>
    <a:masterClrMapping/>
  </p:clrMapOvr>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pPr eaLnBrk="1" hangingPunct="1"/>
            <a:r>
              <a:rPr lang="en-US" sz="4000" smtClean="0"/>
              <a:t>High performing schools and districts…</a:t>
            </a:r>
          </a:p>
        </p:txBody>
      </p:sp>
      <p:sp>
        <p:nvSpPr>
          <p:cNvPr id="17411" name="Rectangle 3"/>
          <p:cNvSpPr>
            <a:spLocks noGrp="1" noChangeArrowheads="1"/>
          </p:cNvSpPr>
          <p:nvPr>
            <p:ph idx="1"/>
          </p:nvPr>
        </p:nvSpPr>
        <p:spPr>
          <a:xfrm>
            <a:off x="457200" y="1828800"/>
            <a:ext cx="8229600" cy="4297363"/>
          </a:xfrm>
        </p:spPr>
        <p:txBody>
          <a:bodyPr rtlCol="0">
            <a:normAutofit/>
          </a:bodyPr>
          <a:lstStyle/>
          <a:p>
            <a:pPr eaLnBrk="1" fontAlgn="auto" hangingPunct="1">
              <a:lnSpc>
                <a:spcPct val="90000"/>
              </a:lnSpc>
              <a:spcAft>
                <a:spcPts val="0"/>
              </a:spcAft>
              <a:defRPr/>
            </a:pPr>
            <a:r>
              <a:rPr lang="en-US" dirty="0" smtClean="0">
                <a:solidFill>
                  <a:schemeClr val="accent4">
                    <a:lumMod val="75000"/>
                  </a:schemeClr>
                </a:solidFill>
              </a:rPr>
              <a:t>Work hard to attract and hold good teachers </a:t>
            </a:r>
          </a:p>
          <a:p>
            <a:pPr eaLnBrk="1" fontAlgn="auto" hangingPunct="1">
              <a:lnSpc>
                <a:spcPct val="90000"/>
              </a:lnSpc>
              <a:spcAft>
                <a:spcPts val="0"/>
              </a:spcAft>
              <a:defRPr/>
            </a:pPr>
            <a:r>
              <a:rPr lang="en-US" dirty="0" smtClean="0">
                <a:solidFill>
                  <a:schemeClr val="accent5">
                    <a:lumMod val="75000"/>
                  </a:schemeClr>
                </a:solidFill>
              </a:rPr>
              <a:t>Make sure that their best are assigned to the students who most need them</a:t>
            </a:r>
          </a:p>
          <a:p>
            <a:pPr eaLnBrk="1" fontAlgn="auto" hangingPunct="1">
              <a:lnSpc>
                <a:spcPct val="90000"/>
              </a:lnSpc>
              <a:spcAft>
                <a:spcPts val="0"/>
              </a:spcAft>
              <a:defRPr/>
            </a:pPr>
            <a:r>
              <a:rPr lang="en-US" dirty="0" smtClean="0">
                <a:solidFill>
                  <a:schemeClr val="accent4">
                    <a:lumMod val="75000"/>
                  </a:schemeClr>
                </a:solidFill>
              </a:rPr>
              <a:t>Chase out teachers who are not “good enough” for their kids.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end…</a:t>
            </a:r>
            <a:endParaRPr lang="en-US" dirty="0"/>
          </a:p>
        </p:txBody>
      </p:sp>
      <p:sp>
        <p:nvSpPr>
          <p:cNvPr id="3" name="Content Placeholder 2"/>
          <p:cNvSpPr>
            <a:spLocks noGrp="1"/>
          </p:cNvSpPr>
          <p:nvPr>
            <p:ph idx="1"/>
          </p:nvPr>
        </p:nvSpPr>
        <p:spPr/>
        <p:txBody>
          <a:bodyPr/>
          <a:lstStyle/>
          <a:p>
            <a:r>
              <a:rPr lang="en-US" dirty="0" smtClean="0"/>
              <a:t>None of this is magic, it is just mostly common sense.</a:t>
            </a:r>
          </a:p>
          <a:p>
            <a:r>
              <a:rPr lang="en-US" dirty="0" smtClean="0"/>
              <a:t>And much of what works doesn’t really cost a thing.</a:t>
            </a:r>
            <a:endParaRPr lang="en-US"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4"/>
          <p:cNvSpPr>
            <a:spLocks noGrp="1" noChangeArrowheads="1"/>
          </p:cNvSpPr>
          <p:nvPr>
            <p:ph type="ctrTitle"/>
          </p:nvPr>
        </p:nvSpPr>
        <p:spPr/>
        <p:txBody>
          <a:bodyPr/>
          <a:lstStyle/>
          <a:p>
            <a:r>
              <a:rPr lang="en-US" sz="2800" smtClean="0"/>
              <a:t>The children in the pictures that follow are some of the lucky ones.  Though they are poor…they live on the high end of the gap because they attend schools that enable their students to soar.</a:t>
            </a:r>
          </a:p>
        </p:txBody>
      </p:sp>
      <p:sp>
        <p:nvSpPr>
          <p:cNvPr id="193539" name="Rectangle 5"/>
          <p:cNvSpPr>
            <a:spLocks noGrp="1" noChangeArrowheads="1"/>
          </p:cNvSpPr>
          <p:nvPr>
            <p:ph type="subTitle" idx="1"/>
          </p:nvPr>
        </p:nvSpPr>
        <p:spPr/>
        <p:txBody>
          <a:bodyPr/>
          <a:lstStyle/>
          <a:p>
            <a:endParaRPr lang="en-US" smtClean="0"/>
          </a:p>
        </p:txBody>
      </p:sp>
    </p:spTree>
  </p:cSld>
  <p:clrMapOvr>
    <a:masterClrMapping/>
  </p:clrMapOvr>
  <p:transition advClick="0"/>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70" name="Picture 2"/>
          <p:cNvPicPr>
            <a:picLocks noChangeAspect="1" noChangeArrowheads="1"/>
          </p:cNvPicPr>
          <p:nvPr/>
        </p:nvPicPr>
        <p:blipFill>
          <a:blip r:embed="rId2" cstate="email"/>
          <a:srcRect/>
          <a:stretch>
            <a:fillRect/>
          </a:stretch>
        </p:blipFill>
        <p:spPr bwMode="auto">
          <a:xfrm>
            <a:off x="1528763" y="304800"/>
            <a:ext cx="5938837" cy="62865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994" name="Picture 2"/>
          <p:cNvPicPr>
            <a:picLocks noChangeAspect="1" noChangeArrowheads="1"/>
          </p:cNvPicPr>
          <p:nvPr/>
        </p:nvPicPr>
        <p:blipFill>
          <a:blip r:embed="rId2" cstate="email"/>
          <a:srcRect/>
          <a:stretch>
            <a:fillRect/>
          </a:stretch>
        </p:blipFill>
        <p:spPr bwMode="auto">
          <a:xfrm>
            <a:off x="762000" y="533400"/>
            <a:ext cx="7391400" cy="554355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018" name="Picture 2"/>
          <p:cNvPicPr>
            <a:picLocks noChangeAspect="1" noChangeArrowheads="1"/>
          </p:cNvPicPr>
          <p:nvPr/>
        </p:nvPicPr>
        <p:blipFill>
          <a:blip r:embed="rId2" cstate="email"/>
          <a:srcRect/>
          <a:stretch>
            <a:fillRect/>
          </a:stretch>
        </p:blipFill>
        <p:spPr bwMode="auto">
          <a:xfrm>
            <a:off x="304800" y="228600"/>
            <a:ext cx="8001000" cy="600075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6" name="Picture 2"/>
          <p:cNvPicPr>
            <a:picLocks noChangeAspect="1" noChangeArrowheads="1"/>
          </p:cNvPicPr>
          <p:nvPr/>
        </p:nvPicPr>
        <p:blipFill>
          <a:blip r:embed="rId2" cstate="email"/>
          <a:srcRect/>
          <a:stretch>
            <a:fillRect/>
          </a:stretch>
        </p:blipFill>
        <p:spPr bwMode="auto">
          <a:xfrm>
            <a:off x="2173288" y="304800"/>
            <a:ext cx="4741862" cy="63246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0" name="Picture 2"/>
          <p:cNvPicPr>
            <a:picLocks noChangeAspect="1" noChangeArrowheads="1"/>
          </p:cNvPicPr>
          <p:nvPr/>
        </p:nvPicPr>
        <p:blipFill>
          <a:blip r:embed="rId2" cstate="email"/>
          <a:srcRect/>
          <a:stretch>
            <a:fillRect/>
          </a:stretch>
        </p:blipFill>
        <p:spPr bwMode="auto">
          <a:xfrm>
            <a:off x="457200" y="533400"/>
            <a:ext cx="7620000" cy="5715000"/>
          </a:xfrm>
          <a:prstGeom prst="rect">
            <a:avLst/>
          </a:prstGeom>
          <a:noFill/>
          <a:ln w="9525" algn="ctr">
            <a:noFill/>
            <a:miter lim="800000"/>
            <a:headEnd/>
            <a:tailEnd/>
          </a:ln>
        </p:spPr>
      </p:pic>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p:txBody>
          <a:bodyPr/>
          <a:lstStyle/>
          <a:p>
            <a:pPr eaLnBrk="1" hangingPunct="1"/>
            <a:r>
              <a:rPr lang="en-US" sz="3600" dirty="0" smtClean="0"/>
              <a:t>But at least we have some traction on elementary and middle school problems.</a:t>
            </a:r>
          </a:p>
        </p:txBody>
      </p:sp>
      <p:sp>
        <p:nvSpPr>
          <p:cNvPr id="103427" name="Rectangle 3"/>
          <p:cNvSpPr>
            <a:spLocks noGrp="1" noChangeArrowheads="1"/>
          </p:cNvSpPr>
          <p:nvPr>
            <p:ph type="subTitle" idx="1"/>
          </p:nvPr>
        </p:nvSpPr>
        <p:spPr/>
        <p:txBody>
          <a:bodyPr/>
          <a:lstStyle/>
          <a:p>
            <a:pPr eaLnBrk="1" hangingPunct="1"/>
            <a:r>
              <a:rPr lang="en-US" dirty="0" smtClean="0"/>
              <a:t>The same is NOT true </a:t>
            </a:r>
          </a:p>
          <a:p>
            <a:pPr eaLnBrk="1" hangingPunct="1"/>
            <a:r>
              <a:rPr lang="en-US" dirty="0" smtClean="0"/>
              <a:t>of our high schools.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342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uiExpand="1" build="p"/>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4"/>
          <p:cNvSpPr>
            <a:spLocks noGrp="1" noChangeArrowheads="1"/>
          </p:cNvSpPr>
          <p:nvPr>
            <p:ph type="ctrTitle"/>
          </p:nvPr>
        </p:nvSpPr>
        <p:spPr/>
        <p:txBody>
          <a:bodyPr/>
          <a:lstStyle/>
          <a:p>
            <a:pPr eaLnBrk="1" hangingPunct="1"/>
            <a:r>
              <a:rPr lang="en-US" sz="2800" smtClean="0"/>
              <a:t>But most of the children who look like them aren’t so lucky.  They live on the bottom side of the gap.</a:t>
            </a:r>
          </a:p>
        </p:txBody>
      </p:sp>
      <p:sp>
        <p:nvSpPr>
          <p:cNvPr id="212995" name="Rectangle 5"/>
          <p:cNvSpPr>
            <a:spLocks noGrp="1" noChangeArrowheads="1"/>
          </p:cNvSpPr>
          <p:nvPr>
            <p:ph type="subTitle" idx="1"/>
          </p:nvPr>
        </p:nvSpPr>
        <p:spPr/>
        <p:txBody>
          <a:bodyPr/>
          <a:lstStyle/>
          <a:p>
            <a:pPr eaLnBrk="1" hangingPunct="1">
              <a:defRPr/>
            </a:pPr>
            <a:r>
              <a:rPr lang="en-US" sz="2800" smtClean="0"/>
              <a:t>Not because they couldn’t learn…but because we didn’t bother to teach them.</a:t>
            </a:r>
          </a:p>
        </p:txBody>
      </p:sp>
    </p:spTree>
  </p:cSld>
  <p:clrMapOvr>
    <a:masterClrMapping/>
  </p:clrMapOvr>
  <p:transition advClick="0"/>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4"/>
          <p:cNvSpPr>
            <a:spLocks noGrp="1" noChangeArrowheads="1"/>
          </p:cNvSpPr>
          <p:nvPr>
            <p:ph type="ctrTitle"/>
          </p:nvPr>
        </p:nvSpPr>
        <p:spPr/>
        <p:txBody>
          <a:bodyPr/>
          <a:lstStyle/>
          <a:p>
            <a:pPr eaLnBrk="1" hangingPunct="1"/>
            <a:r>
              <a:rPr lang="en-US" smtClean="0"/>
              <a:t>The most important agenda for all of us?</a:t>
            </a:r>
          </a:p>
        </p:txBody>
      </p:sp>
      <p:sp>
        <p:nvSpPr>
          <p:cNvPr id="214019" name="Rectangle 5"/>
          <p:cNvSpPr>
            <a:spLocks noGrp="1" noChangeArrowheads="1"/>
          </p:cNvSpPr>
          <p:nvPr>
            <p:ph type="subTitle" idx="1"/>
          </p:nvPr>
        </p:nvSpPr>
        <p:spPr/>
        <p:txBody>
          <a:bodyPr/>
          <a:lstStyle/>
          <a:p>
            <a:pPr eaLnBrk="1" hangingPunct="1">
              <a:defRPr/>
            </a:pPr>
            <a:r>
              <a:rPr lang="en-US" smtClean="0"/>
              <a:t>Turning that around.</a:t>
            </a:r>
          </a:p>
        </p:txBody>
      </p:sp>
    </p:spTree>
  </p:cSld>
  <p:clrMapOvr>
    <a:masterClrMapping/>
  </p:clrMapOvr>
  <p:transition advClick="0"/>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9144000" cy="1219200"/>
          </a:xfrm>
          <a:prstGeom prst="rect">
            <a:avLst/>
          </a:prstGeom>
          <a:solidFill>
            <a:srgbClr val="FFD457"/>
          </a:solidFill>
          <a:ln w="9525">
            <a:noFill/>
            <a:miter lim="800000"/>
            <a:headEnd/>
            <a:tailEnd/>
          </a:ln>
        </p:spPr>
        <p:txBody>
          <a:bodyPr wrap="none" anchor="ctr"/>
          <a:lstStyle/>
          <a:p>
            <a:pPr algn="ctr"/>
            <a:endParaRPr lang="en-US">
              <a:solidFill>
                <a:schemeClr val="bg1"/>
              </a:solidFill>
              <a:latin typeface="Calibri" pitchFamily="34" charset="0"/>
            </a:endParaRPr>
          </a:p>
        </p:txBody>
      </p:sp>
      <p:sp>
        <p:nvSpPr>
          <p:cNvPr id="5" name="Title 1"/>
          <p:cNvSpPr txBox="1">
            <a:spLocks/>
          </p:cNvSpPr>
          <p:nvPr/>
        </p:nvSpPr>
        <p:spPr>
          <a:xfrm>
            <a:off x="152400" y="152400"/>
            <a:ext cx="8763000" cy="914400"/>
          </a:xfrm>
          <a:prstGeom prst="rect">
            <a:avLst/>
          </a:prstGeom>
        </p:spPr>
        <p:txBody>
          <a:bodyPr anchor="ctr">
            <a:normAutofit fontScale="97500"/>
          </a:bodyPr>
          <a:lstStyle/>
          <a:p>
            <a:pPr algn="ctr" fontAlgn="auto">
              <a:spcAft>
                <a:spcPts val="0"/>
              </a:spcAft>
              <a:defRPr/>
            </a:pPr>
            <a:r>
              <a:rPr lang="en-US" sz="3600" b="1" dirty="0" smtClean="0">
                <a:latin typeface="+mj-lt"/>
                <a:ea typeface="+mj-ea"/>
                <a:cs typeface="+mj-cs"/>
              </a:rPr>
              <a:t>Download These Slides</a:t>
            </a:r>
          </a:p>
        </p:txBody>
      </p:sp>
      <p:sp>
        <p:nvSpPr>
          <p:cNvPr id="2052" name="Rectangle 5"/>
          <p:cNvSpPr>
            <a:spLocks noChangeArrowheads="1"/>
          </p:cNvSpPr>
          <p:nvPr/>
        </p:nvSpPr>
        <p:spPr bwMode="auto">
          <a:xfrm>
            <a:off x="0" y="5638800"/>
            <a:ext cx="9144000" cy="1219200"/>
          </a:xfrm>
          <a:prstGeom prst="rect">
            <a:avLst/>
          </a:prstGeom>
          <a:solidFill>
            <a:srgbClr val="919CA3"/>
          </a:solidFill>
          <a:ln w="9525">
            <a:noFill/>
            <a:miter lim="800000"/>
            <a:headEnd/>
            <a:tailEnd/>
          </a:ln>
        </p:spPr>
        <p:txBody>
          <a:bodyPr wrap="none" anchor="ctr"/>
          <a:lstStyle/>
          <a:p>
            <a:endParaRPr lang="en-US">
              <a:latin typeface="Calibri" pitchFamily="34" charset="0"/>
            </a:endParaRPr>
          </a:p>
        </p:txBody>
      </p:sp>
      <p:pic>
        <p:nvPicPr>
          <p:cNvPr id="2053" name="Picture 13" descr="Macintosh HD:Users:tsuname:Documents:ACTIVE JOBS:ED TRUST:08-098 IDENTITY:LOGOS 08:ET_logo_08_RGB_256.gif"/>
          <p:cNvPicPr>
            <a:picLocks noChangeAspect="1" noChangeArrowheads="1"/>
          </p:cNvPicPr>
          <p:nvPr/>
        </p:nvPicPr>
        <p:blipFill>
          <a:blip r:embed="rId2" r:link="rId3" cstate="email"/>
          <a:srcRect/>
          <a:stretch>
            <a:fillRect/>
          </a:stretch>
        </p:blipFill>
        <p:spPr bwMode="auto">
          <a:xfrm>
            <a:off x="0" y="5651500"/>
            <a:ext cx="2819400" cy="1206500"/>
          </a:xfrm>
          <a:prstGeom prst="rect">
            <a:avLst/>
          </a:prstGeom>
          <a:noFill/>
          <a:ln w="9525">
            <a:noFill/>
            <a:miter lim="800000"/>
            <a:headEnd/>
            <a:tailEnd/>
          </a:ln>
        </p:spPr>
      </p:pic>
      <p:sp>
        <p:nvSpPr>
          <p:cNvPr id="2054" name="Text Placeholder 9"/>
          <p:cNvSpPr txBox="1">
            <a:spLocks/>
          </p:cNvSpPr>
          <p:nvPr/>
        </p:nvSpPr>
        <p:spPr bwMode="auto">
          <a:xfrm>
            <a:off x="3124200" y="6019800"/>
            <a:ext cx="3429000" cy="762000"/>
          </a:xfrm>
          <a:prstGeom prst="rect">
            <a:avLst/>
          </a:prstGeom>
          <a:noFill/>
          <a:ln w="9525">
            <a:noFill/>
            <a:miter lim="800000"/>
            <a:headEnd/>
            <a:tailEnd/>
          </a:ln>
        </p:spPr>
        <p:txBody>
          <a:bodyPr anchor="ctr"/>
          <a:lstStyle/>
          <a:p>
            <a:r>
              <a:rPr lang="en-US" sz="1600" b="1">
                <a:solidFill>
                  <a:srgbClr val="FFD457"/>
                </a:solidFill>
                <a:latin typeface="Calibri" pitchFamily="34" charset="0"/>
              </a:rPr>
              <a:t>1250 H Street N.W. Suite 700</a:t>
            </a:r>
          </a:p>
          <a:p>
            <a:r>
              <a:rPr lang="en-US" sz="1600" b="1">
                <a:solidFill>
                  <a:srgbClr val="FFD457"/>
                </a:solidFill>
                <a:latin typeface="Calibri" pitchFamily="34" charset="0"/>
              </a:rPr>
              <a:t>Washington, D.C. 20005</a:t>
            </a:r>
          </a:p>
          <a:p>
            <a:r>
              <a:rPr lang="en-US" sz="1600" b="1">
                <a:solidFill>
                  <a:srgbClr val="FFD457"/>
                </a:solidFill>
                <a:latin typeface="Calibri" pitchFamily="34" charset="0"/>
              </a:rPr>
              <a:t>202/293-1217</a:t>
            </a:r>
          </a:p>
          <a:p>
            <a:r>
              <a:rPr lang="en-US" sz="1600" b="1">
                <a:solidFill>
                  <a:srgbClr val="FFD457"/>
                </a:solidFill>
                <a:latin typeface="Calibri" pitchFamily="34" charset="0"/>
              </a:rPr>
              <a:t> </a:t>
            </a:r>
          </a:p>
        </p:txBody>
      </p:sp>
      <p:cxnSp>
        <p:nvCxnSpPr>
          <p:cNvPr id="9" name="Straight Connector 8"/>
          <p:cNvCxnSpPr/>
          <p:nvPr/>
        </p:nvCxnSpPr>
        <p:spPr>
          <a:xfrm rot="5400000">
            <a:off x="2209800" y="6246813"/>
            <a:ext cx="1220787"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265" name="Rectangle 1"/>
          <p:cNvSpPr>
            <a:spLocks noChangeArrowheads="1"/>
          </p:cNvSpPr>
          <p:nvPr/>
        </p:nvSpPr>
        <p:spPr bwMode="auto">
          <a:xfrm>
            <a:off x="0" y="2590800"/>
            <a:ext cx="9144000" cy="3046988"/>
          </a:xfrm>
          <a:prstGeom prst="rect">
            <a:avLst/>
          </a:prstGeom>
          <a:noFill/>
          <a:ln w="9525">
            <a:noFill/>
            <a:miter lim="800000"/>
            <a:headEnd/>
            <a:tailEnd/>
          </a:ln>
          <a:effectLst/>
        </p:spPr>
        <p:txBody>
          <a:bodyPr anchor="ctr">
            <a:spAutoFit/>
          </a:bodyPr>
          <a:lstStyle/>
          <a:p>
            <a:pPr algn="ctr">
              <a:defRPr/>
            </a:pPr>
            <a:r>
              <a:rPr lang="en-US" sz="2800" b="1" dirty="0">
                <a:solidFill>
                  <a:schemeClr val="accent1">
                    <a:lumMod val="75000"/>
                  </a:schemeClr>
                </a:solidFill>
                <a:latin typeface="+mn-lt"/>
                <a:ea typeface="Calibri" pitchFamily="34" charset="0"/>
                <a:cs typeface="Times New Roman" pitchFamily="18" charset="0"/>
              </a:rPr>
              <a:t/>
            </a:r>
            <a:br>
              <a:rPr lang="en-US" sz="2800" b="1" dirty="0">
                <a:solidFill>
                  <a:schemeClr val="accent1">
                    <a:lumMod val="75000"/>
                  </a:schemeClr>
                </a:solidFill>
                <a:latin typeface="+mn-lt"/>
                <a:ea typeface="Calibri" pitchFamily="34" charset="0"/>
                <a:cs typeface="Times New Roman" pitchFamily="18" charset="0"/>
              </a:rPr>
            </a:br>
            <a:r>
              <a:rPr lang="en-US" sz="2800" b="1" dirty="0">
                <a:solidFill>
                  <a:schemeClr val="accent1">
                    <a:lumMod val="75000"/>
                  </a:schemeClr>
                </a:solidFill>
                <a:latin typeface="+mn-lt"/>
                <a:ea typeface="Calibri" pitchFamily="34" charset="0"/>
                <a:cs typeface="Times New Roman" pitchFamily="18" charset="0"/>
              </a:rPr>
              <a:t>November 12-14, 2009, in </a:t>
            </a:r>
            <a:r>
              <a:rPr lang="en-US" sz="2800" b="1" dirty="0" smtClean="0">
                <a:solidFill>
                  <a:schemeClr val="accent1">
                    <a:lumMod val="75000"/>
                  </a:schemeClr>
                </a:solidFill>
                <a:latin typeface="+mn-lt"/>
                <a:ea typeface="Calibri" pitchFamily="34" charset="0"/>
                <a:cs typeface="Times New Roman" pitchFamily="18" charset="0"/>
              </a:rPr>
              <a:t>Washington, DC</a:t>
            </a:r>
            <a:endParaRPr lang="en-US" sz="2800" b="1" dirty="0">
              <a:solidFill>
                <a:schemeClr val="accent1">
                  <a:lumMod val="75000"/>
                </a:schemeClr>
              </a:solidFill>
              <a:latin typeface="+mn-lt"/>
              <a:ea typeface="Calibri" pitchFamily="34" charset="0"/>
              <a:cs typeface="Times New Roman" pitchFamily="18" charset="0"/>
            </a:endParaRPr>
          </a:p>
          <a:p>
            <a:pPr algn="ctr">
              <a:defRPr/>
            </a:pPr>
            <a:endParaRPr lang="en-US" sz="2800" b="1" dirty="0">
              <a:solidFill>
                <a:schemeClr val="accent1">
                  <a:lumMod val="75000"/>
                </a:schemeClr>
              </a:solidFill>
              <a:latin typeface="+mn-lt"/>
              <a:ea typeface="Calibri" pitchFamily="34" charset="0"/>
              <a:cs typeface="Times New Roman" pitchFamily="18" charset="0"/>
            </a:endParaRPr>
          </a:p>
          <a:p>
            <a:pPr algn="ctr">
              <a:defRPr/>
            </a:pPr>
            <a:r>
              <a:rPr lang="en-US" sz="2800" i="1" dirty="0" smtClean="0">
                <a:solidFill>
                  <a:schemeClr val="accent4">
                    <a:lumMod val="50000"/>
                  </a:schemeClr>
                </a:solidFill>
              </a:rPr>
              <a:t>Let it go down in history that times </a:t>
            </a:r>
            <a:br>
              <a:rPr lang="en-US" sz="2800" i="1" dirty="0" smtClean="0">
                <a:solidFill>
                  <a:schemeClr val="accent4">
                    <a:lumMod val="50000"/>
                  </a:schemeClr>
                </a:solidFill>
              </a:rPr>
            </a:br>
            <a:r>
              <a:rPr lang="en-US" sz="2800" i="1" dirty="0" smtClean="0">
                <a:solidFill>
                  <a:schemeClr val="accent4">
                    <a:lumMod val="50000"/>
                  </a:schemeClr>
                </a:solidFill>
              </a:rPr>
              <a:t>were tough, but we were tougher.</a:t>
            </a:r>
            <a:endParaRPr lang="en-US" sz="2800" i="1" dirty="0">
              <a:solidFill>
                <a:schemeClr val="accent4">
                  <a:lumMod val="50000"/>
                </a:schemeClr>
              </a:solidFill>
            </a:endParaRPr>
          </a:p>
          <a:p>
            <a:pPr algn="ctr">
              <a:defRPr/>
            </a:pPr>
            <a:r>
              <a:rPr lang="en-US" sz="2800" dirty="0"/>
              <a:t/>
            </a:r>
            <a:br>
              <a:rPr lang="en-US" sz="2800" dirty="0"/>
            </a:br>
            <a:endParaRPr lang="en-US" sz="2400" b="1" dirty="0">
              <a:solidFill>
                <a:srgbClr val="C00000"/>
              </a:solidFill>
            </a:endParaRPr>
          </a:p>
        </p:txBody>
      </p:sp>
      <p:sp>
        <p:nvSpPr>
          <p:cNvPr id="13" name="Rectangle 12"/>
          <p:cNvSpPr/>
          <p:nvPr/>
        </p:nvSpPr>
        <p:spPr>
          <a:xfrm>
            <a:off x="0" y="1346200"/>
            <a:ext cx="9144000" cy="1815882"/>
          </a:xfrm>
          <a:prstGeom prst="rect">
            <a:avLst/>
          </a:prstGeom>
        </p:spPr>
        <p:txBody>
          <a:bodyPr>
            <a:spAutoFit/>
          </a:bodyPr>
          <a:lstStyle/>
          <a:p>
            <a:pPr algn="ctr">
              <a:defRPr/>
            </a:pPr>
            <a:r>
              <a:rPr lang="en-US" sz="2800" b="1" cap="all" dirty="0" smtClean="0">
                <a:latin typeface="+mn-lt"/>
                <a:ea typeface="Calibri" pitchFamily="34" charset="0"/>
                <a:cs typeface="Times New Roman" pitchFamily="18" charset="0"/>
              </a:rPr>
              <a:t>Join us for our 2009 Conference</a:t>
            </a:r>
          </a:p>
          <a:p>
            <a:pPr algn="ctr">
              <a:defRPr/>
            </a:pPr>
            <a:r>
              <a:rPr lang="en-US" sz="2800" b="1" cap="all" dirty="0" smtClean="0">
                <a:latin typeface="Arial Black" pitchFamily="34" charset="0"/>
                <a:ea typeface="Calibri" pitchFamily="34" charset="0"/>
                <a:cs typeface="Times New Roman" pitchFamily="18" charset="0"/>
              </a:rPr>
              <a:t>When </a:t>
            </a:r>
            <a:r>
              <a:rPr lang="en-US" sz="2800" b="1" cap="all" dirty="0">
                <a:latin typeface="Arial Black" pitchFamily="34" charset="0"/>
                <a:ea typeface="Calibri" pitchFamily="34" charset="0"/>
                <a:cs typeface="Times New Roman" pitchFamily="18" charset="0"/>
              </a:rPr>
              <a:t>the Going Gets Tough: </a:t>
            </a:r>
            <a:r>
              <a:rPr lang="en-US" b="1" dirty="0">
                <a:latin typeface="Arial Black" pitchFamily="34" charset="0"/>
                <a:ea typeface="Calibri" pitchFamily="34" charset="0"/>
                <a:cs typeface="Times New Roman" pitchFamily="18" charset="0"/>
              </a:rPr>
              <a:t/>
            </a:r>
            <a:br>
              <a:rPr lang="en-US" b="1" dirty="0">
                <a:latin typeface="Arial Black" pitchFamily="34" charset="0"/>
                <a:ea typeface="Calibri" pitchFamily="34" charset="0"/>
                <a:cs typeface="Times New Roman" pitchFamily="18" charset="0"/>
              </a:rPr>
            </a:br>
            <a:r>
              <a:rPr lang="en-US" sz="2800" b="1" dirty="0">
                <a:latin typeface="Arial Black" pitchFamily="34" charset="0"/>
                <a:ea typeface="Calibri" pitchFamily="34" charset="0"/>
                <a:cs typeface="Times New Roman" pitchFamily="18" charset="0"/>
              </a:rPr>
              <a:t>Smart Choices </a:t>
            </a:r>
            <a:r>
              <a:rPr lang="en-US" sz="2400" b="1" dirty="0">
                <a:latin typeface="Arial Black" pitchFamily="34" charset="0"/>
                <a:ea typeface="Calibri" pitchFamily="34" charset="0"/>
                <a:cs typeface="Times New Roman" pitchFamily="18" charset="0"/>
              </a:rPr>
              <a:t>and </a:t>
            </a:r>
            <a:r>
              <a:rPr lang="en-US" sz="2800" b="1" dirty="0">
                <a:latin typeface="Arial Black" pitchFamily="34" charset="0"/>
                <a:ea typeface="Calibri" pitchFamily="34" charset="0"/>
                <a:cs typeface="Times New Roman" pitchFamily="18" charset="0"/>
              </a:rPr>
              <a:t>Bold Action </a:t>
            </a:r>
          </a:p>
          <a:p>
            <a:pPr algn="ctr">
              <a:defRPr/>
            </a:pPr>
            <a:r>
              <a:rPr lang="en-US" sz="2800" b="1" dirty="0">
                <a:latin typeface="Arial Black" pitchFamily="34" charset="0"/>
                <a:ea typeface="Calibri" pitchFamily="34" charset="0"/>
                <a:cs typeface="Times New Roman" pitchFamily="18" charset="0"/>
              </a:rPr>
              <a:t>to Raise Achievement and Close Gaps</a:t>
            </a:r>
            <a:endParaRPr lang="en-US" sz="2800" dirty="0">
              <a:latin typeface="Arial Black" pitchFamily="34" charset="0"/>
            </a:endParaRPr>
          </a:p>
        </p:txBody>
      </p:sp>
      <p:sp>
        <p:nvSpPr>
          <p:cNvPr id="2058" name="Rectangle 13"/>
          <p:cNvSpPr>
            <a:spLocks noChangeArrowheads="1"/>
          </p:cNvSpPr>
          <p:nvPr/>
        </p:nvSpPr>
        <p:spPr bwMode="auto">
          <a:xfrm>
            <a:off x="0" y="5105400"/>
            <a:ext cx="9144000" cy="523220"/>
          </a:xfrm>
          <a:prstGeom prst="rect">
            <a:avLst/>
          </a:prstGeom>
          <a:solidFill>
            <a:schemeClr val="accent6">
              <a:lumMod val="40000"/>
              <a:lumOff val="60000"/>
            </a:schemeClr>
          </a:solidFill>
          <a:ln w="9525">
            <a:solidFill>
              <a:schemeClr val="tx1"/>
            </a:solidFill>
            <a:miter lim="800000"/>
            <a:headEnd/>
            <a:tailEnd/>
          </a:ln>
        </p:spPr>
        <p:txBody>
          <a:bodyPr wrap="square">
            <a:spAutoFit/>
          </a:bodyPr>
          <a:lstStyle/>
          <a:p>
            <a:pPr algn="ctr"/>
            <a:r>
              <a:rPr lang="en-US" sz="2800" b="1" dirty="0">
                <a:latin typeface="Calibri" pitchFamily="34" charset="0"/>
                <a:ea typeface="Calibri" pitchFamily="34" charset="0"/>
                <a:cs typeface="Times New Roman" pitchFamily="18" charset="0"/>
              </a:rPr>
              <a:t>For more information, visit www.edtrust.org</a:t>
            </a:r>
            <a:endParaRPr lang="en-US" sz="2800" dirty="0">
              <a:latin typeface="Calibri" pitchFamily="34"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Achievement Flat, Declining in Reading</a:t>
            </a: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NAEP Long-Term Trends, NCES (2004)</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Achievement flat in math</a:t>
            </a:r>
            <a:endParaRPr lang="en-US" dirty="0"/>
          </a:p>
        </p:txBody>
      </p:sp>
      <p:graphicFrame>
        <p:nvGraphicFramePr>
          <p:cNvPr id="8" name="Content Placeholder 5"/>
          <p:cNvGraphicFramePr>
            <a:graphicFrameLocks noGrp="1"/>
          </p:cNvGraphicFramePr>
          <p:nvPr>
            <p:ph idx="1"/>
          </p:nvPr>
        </p:nvGraphicFramePr>
        <p:xfrm>
          <a:off x="762000" y="1676400"/>
          <a:ext cx="7467600" cy="4267200"/>
        </p:xfrm>
        <a:graphic>
          <a:graphicData uri="http://schemas.openxmlformats.org/drawingml/2006/chart">
            <c:chart xmlns:c="http://schemas.openxmlformats.org/drawingml/2006/chart" xmlns:r="http://schemas.openxmlformats.org/officeDocument/2006/relationships" r:id="rId2"/>
          </a:graphicData>
        </a:graphic>
      </p:graphicFrame>
      <p:sp>
        <p:nvSpPr>
          <p:cNvPr id="9220" name="Text Placeholder 3"/>
          <p:cNvSpPr>
            <a:spLocks noGrp="1"/>
          </p:cNvSpPr>
          <p:nvPr>
            <p:ph type="body" sz="quarter" idx="10"/>
          </p:nvPr>
        </p:nvSpPr>
        <p:spPr/>
        <p:txBody>
          <a:bodyPr/>
          <a:lstStyle/>
          <a:p>
            <a:r>
              <a:rPr lang="en-US" dirty="0" smtClean="0">
                <a:latin typeface="Calibri" pitchFamily="34" charset="0"/>
              </a:rPr>
              <a:t>National Center for Education Statistics, NAEP 2008 Trends in Academic Progress</a:t>
            </a:r>
          </a:p>
          <a:p>
            <a:endParaRPr lang="en-US" dirty="0" smtClean="0"/>
          </a:p>
        </p:txBody>
      </p:sp>
      <p:sp>
        <p:nvSpPr>
          <p:cNvPr id="9222" name="Text Box 6"/>
          <p:cNvSpPr txBox="1">
            <a:spLocks noChangeArrowheads="1"/>
          </p:cNvSpPr>
          <p:nvPr/>
        </p:nvSpPr>
        <p:spPr bwMode="auto">
          <a:xfrm>
            <a:off x="0" y="6048375"/>
            <a:ext cx="8610600" cy="276225"/>
          </a:xfrm>
          <a:prstGeom prst="rect">
            <a:avLst/>
          </a:prstGeom>
          <a:noFill/>
          <a:ln w="44450">
            <a:noFill/>
            <a:miter lim="800000"/>
            <a:headEnd/>
            <a:tailEnd/>
          </a:ln>
        </p:spPr>
        <p:txBody>
          <a:bodyPr>
            <a:spAutoFit/>
          </a:bodyPr>
          <a:lstStyle/>
          <a:p>
            <a:pPr>
              <a:spcBef>
                <a:spcPct val="50000"/>
              </a:spcBef>
            </a:pPr>
            <a:r>
              <a:rPr lang="en-US" sz="1200" dirty="0">
                <a:latin typeface="Calibri" pitchFamily="34" charset="0"/>
              </a:rPr>
              <a:t>* </a:t>
            </a:r>
            <a:r>
              <a:rPr lang="en-US" sz="1200" dirty="0" smtClean="0">
                <a:latin typeface="Calibri" pitchFamily="34" charset="0"/>
              </a:rPr>
              <a:t>Denotes previous assessment format</a:t>
            </a:r>
            <a:endParaRPr lang="en-US" sz="1200" dirty="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p:txBody>
          <a:bodyPr/>
          <a:lstStyle/>
          <a:p>
            <a:pPr eaLnBrk="1" hangingPunct="1">
              <a:defRPr/>
            </a:pPr>
            <a:r>
              <a:rPr lang="en-US" dirty="0" smtClean="0"/>
              <a:t>And gaps between groups are mostly </a:t>
            </a:r>
            <a:r>
              <a:rPr lang="en-US" dirty="0" smtClean="0">
                <a:solidFill>
                  <a:schemeClr val="accent2"/>
                </a:solidFill>
              </a:rPr>
              <a:t>wider </a:t>
            </a:r>
            <a:r>
              <a:rPr lang="en-US" dirty="0" smtClean="0"/>
              <a:t>today than in late eighties, early nineties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normAutofit/>
          </a:bodyPr>
          <a:lstStyle/>
          <a:p>
            <a:pPr eaLnBrk="1" hangingPunct="1"/>
            <a:r>
              <a:rPr lang="en-US" dirty="0" smtClean="0"/>
              <a:t>First, some good news.</a:t>
            </a:r>
          </a:p>
        </p:txBody>
      </p:sp>
      <p:sp>
        <p:nvSpPr>
          <p:cNvPr id="4" name="Subtitle 3"/>
          <p:cNvSpPr>
            <a:spLocks noGrp="1"/>
          </p:cNvSpPr>
          <p:nvPr>
            <p:ph type="subTitle" idx="1"/>
          </p:nvPr>
        </p:nvSpPr>
        <p:spPr>
          <a:xfrm>
            <a:off x="1371600" y="3505200"/>
            <a:ext cx="6400800" cy="2133600"/>
          </a:xfrm>
        </p:spPr>
        <p:txBody>
          <a:bodyPr/>
          <a:lstStyle/>
          <a:p>
            <a:r>
              <a:rPr lang="en-US" dirty="0" smtClean="0"/>
              <a:t>After more than a decade of fairly flat achievement and stagnant or growing gaps, we appear to be turning the corner.</a:t>
            </a:r>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a:t>
            </a:r>
            <a:r>
              <a:rPr lang="en-US" baseline="30000" dirty="0" smtClean="0"/>
              <a:t>th</a:t>
            </a:r>
            <a:r>
              <a:rPr lang="en-US" dirty="0" smtClean="0"/>
              <a:t> Grade Reading:  No Progress, Gaps Wider than 1988</a:t>
            </a: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NAEP 2008 Trends in Academic Progress, NCES</a:t>
            </a:r>
          </a:p>
          <a:p>
            <a:endParaRPr lang="en-US" dirty="0"/>
          </a:p>
        </p:txBody>
      </p:sp>
      <p:sp>
        <p:nvSpPr>
          <p:cNvPr id="22" name="TextBox 21"/>
          <p:cNvSpPr txBox="1"/>
          <p:nvPr/>
        </p:nvSpPr>
        <p:spPr>
          <a:xfrm>
            <a:off x="0" y="6047601"/>
            <a:ext cx="4343400" cy="276999"/>
          </a:xfrm>
          <a:prstGeom prst="rect">
            <a:avLst/>
          </a:prstGeom>
          <a:noFill/>
        </p:spPr>
        <p:txBody>
          <a:bodyPr wrap="square" rtlCol="0">
            <a:spAutoFit/>
          </a:bodyPr>
          <a:lstStyle/>
          <a:p>
            <a:r>
              <a:rPr lang="en-US" sz="1200" dirty="0" smtClean="0">
                <a:latin typeface="+mn-lt"/>
              </a:rPr>
              <a:t>*Denotes previous assessment format</a:t>
            </a:r>
            <a:endParaRPr lang="en-US" sz="1200" dirty="0">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 Grade Math:  Results Mostly Flat</a:t>
            </a:r>
            <a:br>
              <a:rPr lang="en-US" dirty="0" smtClean="0"/>
            </a:br>
            <a:r>
              <a:rPr lang="en-US" dirty="0" smtClean="0"/>
              <a:t>Gaps Same or Widening</a:t>
            </a:r>
            <a:br>
              <a:rPr lang="en-US" dirty="0" smtClean="0"/>
            </a:b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NAEP 2008 Trends in Academic Progress, NCES</a:t>
            </a:r>
          </a:p>
          <a:p>
            <a:endParaRPr lang="en-US" dirty="0"/>
          </a:p>
        </p:txBody>
      </p:sp>
      <p:sp>
        <p:nvSpPr>
          <p:cNvPr id="25" name="TextBox 24"/>
          <p:cNvSpPr txBox="1"/>
          <p:nvPr/>
        </p:nvSpPr>
        <p:spPr>
          <a:xfrm>
            <a:off x="0" y="6047601"/>
            <a:ext cx="4343400" cy="276999"/>
          </a:xfrm>
          <a:prstGeom prst="rect">
            <a:avLst/>
          </a:prstGeom>
          <a:noFill/>
        </p:spPr>
        <p:txBody>
          <a:bodyPr wrap="square" rtlCol="0">
            <a:spAutoFit/>
          </a:bodyPr>
          <a:lstStyle/>
          <a:p>
            <a:r>
              <a:rPr lang="en-US" sz="1200" dirty="0" smtClean="0">
                <a:latin typeface="+mn-lt"/>
              </a:rPr>
              <a:t>*Denotes previous assessment format</a:t>
            </a:r>
            <a:endParaRPr lang="en-US" sz="1200" dirty="0">
              <a:latin typeface="+mn-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ctrTitle"/>
          </p:nvPr>
        </p:nvSpPr>
        <p:spPr/>
        <p:txBody>
          <a:bodyPr>
            <a:normAutofit/>
          </a:bodyPr>
          <a:lstStyle/>
          <a:p>
            <a:pPr eaLnBrk="1" hangingPunct="1"/>
            <a:r>
              <a:rPr lang="en-US" dirty="0" smtClean="0"/>
              <a:t>And no matter how you cut the data, our students aren’t doing well compared to their peers in other countries.  </a:t>
            </a: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228600" y="5181600"/>
            <a:ext cx="8534400" cy="336550"/>
          </a:xfrm>
          <a:prstGeom prst="rect">
            <a:avLst/>
          </a:prstGeom>
          <a:noFill/>
          <a:ln w="44450">
            <a:noFill/>
            <a:miter lim="800000"/>
            <a:headEnd/>
            <a:tailEnd/>
          </a:ln>
        </p:spPr>
        <p:txBody>
          <a:bodyPr>
            <a:spAutoFit/>
          </a:bodyPr>
          <a:lstStyle/>
          <a:p>
            <a:pPr algn="ctr"/>
            <a:r>
              <a:rPr lang="en-US" sz="1600">
                <a:latin typeface="Calibri" pitchFamily="34" charset="0"/>
              </a:rPr>
              <a:t>Rankings are for the 26 OECD countries participating in PISA in 2000, 2003, and 2006.</a:t>
            </a:r>
          </a:p>
        </p:txBody>
      </p:sp>
      <p:sp>
        <p:nvSpPr>
          <p:cNvPr id="102403" name="Rectangle 3"/>
          <p:cNvSpPr>
            <a:spLocks noGrp="1" noChangeArrowheads="1"/>
          </p:cNvSpPr>
          <p:nvPr>
            <p:ph type="title"/>
          </p:nvPr>
        </p:nvSpPr>
        <p:spPr>
          <a:xfrm>
            <a:off x="457200" y="274638"/>
            <a:ext cx="8229600" cy="1325562"/>
          </a:xfrm>
        </p:spPr>
        <p:txBody>
          <a:bodyPr/>
          <a:lstStyle/>
          <a:p>
            <a:pPr eaLnBrk="1" hangingPunct="1"/>
            <a:r>
              <a:rPr lang="en-US" sz="4000" smtClean="0"/>
              <a:t>PISA Performance</a:t>
            </a:r>
            <a:br>
              <a:rPr lang="en-US" sz="4000" smtClean="0"/>
            </a:br>
            <a:r>
              <a:rPr lang="en-US" sz="2800" smtClean="0"/>
              <a:t>U.S.A. Ranks Near Bottom, Has Fallen Since 2000</a:t>
            </a:r>
          </a:p>
        </p:txBody>
      </p:sp>
      <p:graphicFrame>
        <p:nvGraphicFramePr>
          <p:cNvPr id="231463" name="Group 39"/>
          <p:cNvGraphicFramePr>
            <a:graphicFrameLocks noGrp="1"/>
          </p:cNvGraphicFramePr>
          <p:nvPr>
            <p:ph type="tbl" idx="1"/>
          </p:nvPr>
        </p:nvGraphicFramePr>
        <p:xfrm>
          <a:off x="228600" y="2286000"/>
          <a:ext cx="4648200" cy="2776538"/>
        </p:xfrm>
        <a:graphic>
          <a:graphicData uri="http://schemas.openxmlformats.org/drawingml/2006/table">
            <a:tbl>
              <a:tblPr firstRow="1" bandRow="1">
                <a:tableStyleId>{6E25E649-3F16-4E02-A733-19D2CDBF48F0}</a:tableStyleId>
              </a:tblPr>
              <a:tblGrid>
                <a:gridCol w="2505075"/>
                <a:gridCol w="2143125"/>
              </a:tblGrid>
              <a:tr h="1066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smtClean="0">
                          <a:ln>
                            <a:noFill/>
                          </a:ln>
                          <a:effectLst/>
                        </a:rPr>
                        <a:t>Subject</a:t>
                      </a:r>
                      <a:endParaRPr kumimoji="0" lang="en-US" sz="2800" b="1" i="0" u="none" strike="noStrike" cap="none" normalizeH="0" baseline="0" dirty="0" smtClean="0">
                        <a:ln>
                          <a:noFill/>
                        </a:ln>
                        <a:solidFill>
                          <a:schemeClr val="bg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smtClean="0">
                          <a:ln>
                            <a:noFill/>
                          </a:ln>
                          <a:effectLst/>
                        </a:rPr>
                        <a:t>2000 Rank</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(out of 26)</a:t>
                      </a:r>
                      <a:endParaRPr kumimoji="0" lang="en-US" sz="2000" b="1" i="0" u="none" strike="noStrike" cap="none" normalizeH="0" baseline="0" dirty="0" smtClean="0">
                        <a:ln>
                          <a:noFill/>
                        </a:ln>
                        <a:solidFill>
                          <a:schemeClr val="bg1"/>
                        </a:solidFill>
                        <a:effectLst/>
                        <a:latin typeface="Arial" charset="0"/>
                      </a:endParaRPr>
                    </a:p>
                  </a:txBody>
                  <a:tcPr anchor="ctr" horzOverflow="overflow"/>
                </a:tc>
              </a:tr>
              <a:tr h="854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Mathematics</a:t>
                      </a:r>
                      <a:endParaRPr kumimoji="0" lang="en-US" sz="2800" b="1" i="0" u="none" strike="noStrike" cap="none" normalizeH="0" baseline="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smtClean="0">
                          <a:ln>
                            <a:noFill/>
                          </a:ln>
                          <a:effectLst/>
                        </a:rPr>
                        <a:t>17</a:t>
                      </a:r>
                      <a:r>
                        <a:rPr kumimoji="0" lang="en-US" sz="2800" u="none" strike="noStrike" cap="none" normalizeH="0" baseline="30000" dirty="0" smtClean="0">
                          <a:ln>
                            <a:noFill/>
                          </a:ln>
                          <a:effectLst/>
                        </a:rPr>
                        <a:t>th</a:t>
                      </a:r>
                      <a:endParaRPr kumimoji="0" lang="en-US" sz="2800" b="1" i="0" u="none" strike="noStrike" cap="none" normalizeH="0" baseline="0" dirty="0" smtClean="0">
                        <a:ln>
                          <a:noFill/>
                        </a:ln>
                        <a:solidFill>
                          <a:schemeClr val="tx1"/>
                        </a:solidFill>
                        <a:effectLst/>
                        <a:latin typeface="Arial" charset="0"/>
                      </a:endParaRPr>
                    </a:p>
                  </a:txBody>
                  <a:tcPr anchor="ctr" horzOverflow="overflow"/>
                </a:tc>
              </a:tr>
              <a:tr h="8556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Science</a:t>
                      </a:r>
                      <a:endParaRPr kumimoji="0" lang="en-US" sz="2800" b="1" i="0" u="none" strike="noStrike" cap="none" normalizeH="0" baseline="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smtClean="0">
                          <a:ln>
                            <a:noFill/>
                          </a:ln>
                          <a:effectLst/>
                        </a:rPr>
                        <a:t>13</a:t>
                      </a:r>
                      <a:r>
                        <a:rPr kumimoji="0" lang="en-US" sz="2800" u="none" strike="noStrike" cap="none" normalizeH="0" baseline="30000" dirty="0" smtClean="0">
                          <a:ln>
                            <a:noFill/>
                          </a:ln>
                          <a:effectLst/>
                        </a:rPr>
                        <a:t>th</a:t>
                      </a:r>
                      <a:endParaRPr kumimoji="0" lang="en-US" sz="2800" b="1" i="0" u="none" strike="noStrike" cap="none" normalizeH="0" baseline="0" dirty="0" smtClean="0">
                        <a:ln>
                          <a:noFill/>
                        </a:ln>
                        <a:solidFill>
                          <a:schemeClr val="tx1"/>
                        </a:solidFill>
                        <a:effectLst/>
                        <a:latin typeface="Arial" charset="0"/>
                      </a:endParaRPr>
                    </a:p>
                  </a:txBody>
                  <a:tcPr anchor="ctr" horzOverflow="overflow"/>
                </a:tc>
              </a:tr>
            </a:tbl>
          </a:graphicData>
        </a:graphic>
      </p:graphicFrame>
      <p:sp>
        <p:nvSpPr>
          <p:cNvPr id="102414" name="Text Box 23"/>
          <p:cNvSpPr txBox="1">
            <a:spLocks noChangeArrowheads="1"/>
          </p:cNvSpPr>
          <p:nvPr/>
        </p:nvSpPr>
        <p:spPr bwMode="auto">
          <a:xfrm>
            <a:off x="0" y="6583363"/>
            <a:ext cx="8458200" cy="274637"/>
          </a:xfrm>
          <a:prstGeom prst="rect">
            <a:avLst/>
          </a:prstGeom>
          <a:noFill/>
          <a:ln w="9525">
            <a:noFill/>
            <a:miter lim="800000"/>
            <a:headEnd/>
            <a:tailEnd/>
          </a:ln>
        </p:spPr>
        <p:txBody>
          <a:bodyPr>
            <a:spAutoFit/>
          </a:bodyPr>
          <a:lstStyle/>
          <a:p>
            <a:pPr eaLnBrk="0" hangingPunct="0"/>
            <a:r>
              <a:rPr lang="en-US" sz="1200" u="sng">
                <a:latin typeface="Calibri" pitchFamily="34" charset="0"/>
              </a:rPr>
              <a:t>Source</a:t>
            </a:r>
            <a:r>
              <a:rPr lang="en-US" sz="1200">
                <a:latin typeface="Calibri" pitchFamily="34" charset="0"/>
              </a:rPr>
              <a:t>: Organization for Economic Cooperation and Development (OECD), PISA 2006 Results</a:t>
            </a:r>
            <a:r>
              <a:rPr lang="en-US" sz="1200" i="1">
                <a:latin typeface="Calibri" pitchFamily="34" charset="0"/>
              </a:rPr>
              <a:t>, </a:t>
            </a:r>
            <a:r>
              <a:rPr lang="en-US" sz="1200">
                <a:latin typeface="Calibri" pitchFamily="34" charset="0"/>
              </a:rPr>
              <a:t>http://www.oecd.org/ </a:t>
            </a:r>
          </a:p>
        </p:txBody>
      </p:sp>
      <p:graphicFrame>
        <p:nvGraphicFramePr>
          <p:cNvPr id="6" name="Group 39"/>
          <p:cNvGraphicFramePr>
            <a:graphicFrameLocks/>
          </p:cNvGraphicFramePr>
          <p:nvPr/>
        </p:nvGraphicFramePr>
        <p:xfrm>
          <a:off x="4876800" y="2286000"/>
          <a:ext cx="1981200" cy="2776538"/>
        </p:xfrm>
        <a:graphic>
          <a:graphicData uri="http://schemas.openxmlformats.org/drawingml/2006/table">
            <a:tbl>
              <a:tblPr firstRow="1" bandRow="1">
                <a:tableStyleId>{6E25E649-3F16-4E02-A733-19D2CDBF48F0}</a:tableStyleId>
              </a:tblPr>
              <a:tblGrid>
                <a:gridCol w="1981200"/>
              </a:tblGrid>
              <a:tr h="1066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smtClean="0">
                          <a:ln>
                            <a:noFill/>
                          </a:ln>
                          <a:effectLst/>
                        </a:rPr>
                        <a:t>2003 Rank</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(out of 26)</a:t>
                      </a:r>
                      <a:endParaRPr kumimoji="0" lang="en-US" sz="2000" b="1" i="0" u="none" strike="noStrike" cap="none" normalizeH="0" baseline="0" dirty="0" smtClean="0">
                        <a:ln>
                          <a:noFill/>
                        </a:ln>
                        <a:solidFill>
                          <a:schemeClr val="bg1"/>
                        </a:solidFill>
                        <a:effectLst/>
                        <a:latin typeface="Arial" charset="0"/>
                      </a:endParaRPr>
                    </a:p>
                  </a:txBody>
                  <a:tcPr anchor="ctr" horzOverflow="overflow"/>
                </a:tc>
              </a:tr>
              <a:tr h="8540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smtClean="0">
                          <a:ln>
                            <a:noFill/>
                          </a:ln>
                          <a:effectLst/>
                        </a:rPr>
                        <a:t>22</a:t>
                      </a:r>
                      <a:r>
                        <a:rPr kumimoji="0" lang="en-US" sz="2800" u="none" strike="noStrike" cap="none" normalizeH="0" baseline="30000" dirty="0" smtClean="0">
                          <a:ln>
                            <a:noFill/>
                          </a:ln>
                          <a:effectLst/>
                        </a:rPr>
                        <a:t>nd</a:t>
                      </a:r>
                      <a:endParaRPr kumimoji="0" lang="en-US" sz="2800" b="1" i="0" u="none" strike="noStrike" cap="none" normalizeH="0" baseline="0" dirty="0" smtClean="0">
                        <a:ln>
                          <a:noFill/>
                        </a:ln>
                        <a:solidFill>
                          <a:schemeClr val="tx1"/>
                        </a:solidFill>
                        <a:effectLst/>
                        <a:latin typeface="Arial" charset="0"/>
                      </a:endParaRPr>
                    </a:p>
                  </a:txBody>
                  <a:tcPr anchor="ctr" horzOverflow="overflow"/>
                </a:tc>
              </a:tr>
              <a:tr h="8556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smtClean="0">
                          <a:ln>
                            <a:noFill/>
                          </a:ln>
                          <a:effectLst/>
                        </a:rPr>
                        <a:t>Tied for 17</a:t>
                      </a:r>
                      <a:r>
                        <a:rPr kumimoji="0" lang="en-US" sz="2800" u="none" strike="noStrike" cap="none" normalizeH="0" baseline="30000" dirty="0" smtClean="0">
                          <a:ln>
                            <a:noFill/>
                          </a:ln>
                          <a:effectLst/>
                        </a:rPr>
                        <a:t>th</a:t>
                      </a:r>
                      <a:endParaRPr kumimoji="0" lang="en-US" sz="2800" b="1" i="0" u="none" strike="noStrike" cap="none" normalizeH="0" baseline="0" dirty="0" smtClean="0">
                        <a:ln>
                          <a:noFill/>
                        </a:ln>
                        <a:solidFill>
                          <a:schemeClr val="tx1"/>
                        </a:solidFill>
                        <a:effectLst/>
                        <a:latin typeface="Arial" charset="0"/>
                      </a:endParaRPr>
                    </a:p>
                  </a:txBody>
                  <a:tcPr anchor="ctr" horzOverflow="overflow"/>
                </a:tc>
              </a:tr>
            </a:tbl>
          </a:graphicData>
        </a:graphic>
      </p:graphicFrame>
      <p:graphicFrame>
        <p:nvGraphicFramePr>
          <p:cNvPr id="7" name="Group 39"/>
          <p:cNvGraphicFramePr>
            <a:graphicFrameLocks/>
          </p:cNvGraphicFramePr>
          <p:nvPr/>
        </p:nvGraphicFramePr>
        <p:xfrm>
          <a:off x="6858000" y="2286000"/>
          <a:ext cx="1981200" cy="2776538"/>
        </p:xfrm>
        <a:graphic>
          <a:graphicData uri="http://schemas.openxmlformats.org/drawingml/2006/table">
            <a:tbl>
              <a:tblPr firstRow="1" bandRow="1">
                <a:tableStyleId>{6E25E649-3F16-4E02-A733-19D2CDBF48F0}</a:tableStyleId>
              </a:tblPr>
              <a:tblGrid>
                <a:gridCol w="1981200"/>
              </a:tblGrid>
              <a:tr h="1066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smtClean="0">
                          <a:ln>
                            <a:noFill/>
                          </a:ln>
                          <a:effectLst/>
                        </a:rPr>
                        <a:t>2006 Rank</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(out of 26)</a:t>
                      </a:r>
                      <a:endParaRPr kumimoji="0" lang="en-US" sz="2000" b="1" i="0" u="none" strike="noStrike" cap="none" normalizeH="0" baseline="0" dirty="0" smtClean="0">
                        <a:ln>
                          <a:noFill/>
                        </a:ln>
                        <a:solidFill>
                          <a:schemeClr val="bg1"/>
                        </a:solidFill>
                        <a:effectLst/>
                        <a:latin typeface="Arial" charset="0"/>
                      </a:endParaRPr>
                    </a:p>
                  </a:txBody>
                  <a:tcPr anchor="ctr" horzOverflow="overflow"/>
                </a:tc>
              </a:tr>
              <a:tr h="8540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smtClean="0">
                          <a:ln>
                            <a:noFill/>
                          </a:ln>
                          <a:effectLst/>
                        </a:rPr>
                        <a:t>22</a:t>
                      </a:r>
                      <a:r>
                        <a:rPr kumimoji="0" lang="en-US" sz="2800" u="none" strike="noStrike" cap="none" normalizeH="0" baseline="30000" smtClean="0">
                          <a:ln>
                            <a:noFill/>
                          </a:ln>
                          <a:effectLst/>
                        </a:rPr>
                        <a:t>nd</a:t>
                      </a:r>
                      <a:endParaRPr kumimoji="0" lang="en-US" sz="2800" b="1" i="0" u="none" strike="noStrike" cap="none" normalizeH="0" baseline="0" smtClean="0">
                        <a:ln>
                          <a:noFill/>
                        </a:ln>
                        <a:solidFill>
                          <a:schemeClr val="tx1"/>
                        </a:solidFill>
                        <a:effectLst/>
                        <a:latin typeface="Arial" charset="0"/>
                      </a:endParaRPr>
                    </a:p>
                  </a:txBody>
                  <a:tcPr anchor="ctr" horzOverflow="overflow"/>
                </a:tc>
              </a:tr>
              <a:tr h="8556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u="none" strike="noStrike" cap="none" normalizeH="0" baseline="0" dirty="0" smtClean="0">
                          <a:ln>
                            <a:noFill/>
                          </a:ln>
                          <a:effectLst/>
                        </a:rPr>
                        <a:t>19</a:t>
                      </a:r>
                      <a:r>
                        <a:rPr kumimoji="0" lang="en-US" sz="2800" u="none" strike="noStrike" cap="none" normalizeH="0" baseline="30000" dirty="0" smtClean="0">
                          <a:ln>
                            <a:noFill/>
                          </a:ln>
                          <a:effectLst/>
                        </a:rPr>
                        <a:t>th</a:t>
                      </a:r>
                      <a:endParaRPr kumimoji="0" lang="en-US" sz="2800" b="1" i="0" u="none" strike="noStrike" cap="none" normalizeH="0" baseline="0" dirty="0" smtClean="0">
                        <a:ln>
                          <a:noFill/>
                        </a:ln>
                        <a:solidFill>
                          <a:schemeClr val="tx1"/>
                        </a:solidFill>
                        <a:effectLst/>
                        <a:latin typeface="Arial" charset="0"/>
                      </a:endParaRPr>
                    </a:p>
                  </a:txBody>
                  <a:tcPr anchor="ctr" horzOverflow="overflow"/>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ctrTitle"/>
          </p:nvPr>
        </p:nvSpPr>
        <p:spPr/>
        <p:txBody>
          <a:bodyPr/>
          <a:lstStyle/>
          <a:p>
            <a:pPr eaLnBrk="1" hangingPunct="1"/>
            <a:r>
              <a:rPr lang="en-US" smtClean="0"/>
              <a:t>A closer look at math</a:t>
            </a:r>
          </a:p>
        </p:txBody>
      </p:sp>
      <p:sp>
        <p:nvSpPr>
          <p:cNvPr id="113667" name="Rectangle 3"/>
          <p:cNvSpPr>
            <a:spLocks noGrp="1" noChangeArrowheads="1"/>
          </p:cNvSpPr>
          <p:nvPr>
            <p:ph type="subTitle" idx="1"/>
          </p:nvPr>
        </p:nvSpPr>
        <p:spPr/>
        <p:txBody>
          <a:bodyPr/>
          <a:lstStyle/>
          <a:p>
            <a:pPr eaLnBrk="1" hangingPunct="1"/>
            <a:endParaRPr lang="en-US" smtClean="0"/>
          </a:p>
        </p:txBody>
      </p:sp>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Of 29 OECD Countries, U.S.A. Ranked 24</a:t>
            </a:r>
            <a:r>
              <a:rPr lang="en-US" baseline="30000" dirty="0" smtClean="0"/>
              <a:t>th</a:t>
            </a: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PISA 2003 Results, OECD</a:t>
            </a:r>
            <a:endParaRPr lang="en-US" dirty="0"/>
          </a:p>
        </p:txBody>
      </p:sp>
      <p:sp>
        <p:nvSpPr>
          <p:cNvPr id="7" name="Text Box 5"/>
          <p:cNvSpPr txBox="1">
            <a:spLocks noChangeArrowheads="1"/>
          </p:cNvSpPr>
          <p:nvPr/>
        </p:nvSpPr>
        <p:spPr bwMode="auto">
          <a:xfrm>
            <a:off x="7010400" y="2133600"/>
            <a:ext cx="914400" cy="366713"/>
          </a:xfrm>
          <a:prstGeom prst="rect">
            <a:avLst/>
          </a:prstGeom>
          <a:noFill/>
          <a:ln w="9525">
            <a:noFill/>
            <a:miter lim="800000"/>
            <a:headEnd/>
            <a:tailEnd/>
          </a:ln>
        </p:spPr>
        <p:txBody>
          <a:bodyPr>
            <a:spAutoFit/>
          </a:bodyPr>
          <a:lstStyle/>
          <a:p>
            <a:pPr>
              <a:spcBef>
                <a:spcPct val="50000"/>
              </a:spcBef>
            </a:pPr>
            <a:r>
              <a:rPr lang="en-US" b="1" dirty="0">
                <a:solidFill>
                  <a:sysClr val="windowText" lastClr="000000"/>
                </a:solidFill>
                <a:latin typeface="Calibri" pitchFamily="34" charset="0"/>
              </a:rPr>
              <a:t>U.S.A.</a:t>
            </a:r>
          </a:p>
        </p:txBody>
      </p:sp>
      <p:sp>
        <p:nvSpPr>
          <p:cNvPr id="8" name="Line 4"/>
          <p:cNvSpPr>
            <a:spLocks noChangeShapeType="1"/>
          </p:cNvSpPr>
          <p:nvPr/>
        </p:nvSpPr>
        <p:spPr bwMode="auto">
          <a:xfrm>
            <a:off x="7010400" y="2209800"/>
            <a:ext cx="0" cy="548640"/>
          </a:xfrm>
          <a:prstGeom prst="line">
            <a:avLst/>
          </a:prstGeom>
          <a:noFill/>
          <a:ln w="38100">
            <a:solidFill>
              <a:schemeClr val="tx1"/>
            </a:solidFill>
            <a:round/>
            <a:headEnd/>
            <a:tailEnd type="arrow" w="med" len="sm"/>
          </a:ln>
        </p:spPr>
        <p:txBody>
          <a:bodyP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457200" y="274638"/>
            <a:ext cx="8229600" cy="3992562"/>
          </a:xfrm>
        </p:spPr>
        <p:txBody>
          <a:bodyPr/>
          <a:lstStyle/>
          <a:p>
            <a:pPr eaLnBrk="1" hangingPunct="1"/>
            <a:r>
              <a:rPr lang="en-US" smtClean="0"/>
              <a:t>Problems are not limited to our high-poverty and high-minority schools . . . </a:t>
            </a:r>
          </a:p>
        </p:txBody>
      </p:sp>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609600" y="76200"/>
            <a:ext cx="8077200" cy="1447800"/>
          </a:xfrm>
        </p:spPr>
        <p:txBody>
          <a:bodyPr/>
          <a:lstStyle/>
          <a:p>
            <a:pPr eaLnBrk="1" hangingPunct="1"/>
            <a:r>
              <a:rPr lang="en-US" sz="2800" dirty="0" smtClean="0"/>
              <a:t>U.S. Ranks Low in the Percent of Students in the Highest Achievement Level (Level 6) </a:t>
            </a:r>
            <a:br>
              <a:rPr lang="en-US" sz="2800" dirty="0" smtClean="0"/>
            </a:br>
            <a:r>
              <a:rPr lang="en-US" sz="2800" dirty="0" smtClean="0"/>
              <a:t>in Math</a:t>
            </a:r>
          </a:p>
        </p:txBody>
      </p:sp>
      <p:graphicFrame>
        <p:nvGraphicFramePr>
          <p:cNvPr id="5" name="Object 3"/>
          <p:cNvGraphicFramePr>
            <a:graphicFrameLocks noGrp="1" noChangeAspect="1"/>
          </p:cNvGraphicFramePr>
          <p:nvPr>
            <p:ph type="chart" idx="1"/>
          </p:nvPr>
        </p:nvGraphicFramePr>
        <p:xfrm>
          <a:off x="0" y="1411288"/>
          <a:ext cx="8991600" cy="5026025"/>
        </p:xfrm>
        <a:graphic>
          <a:graphicData uri="http://schemas.openxmlformats.org/drawingml/2006/chart">
            <c:chart xmlns:c="http://schemas.openxmlformats.org/drawingml/2006/chart" xmlns:r="http://schemas.openxmlformats.org/officeDocument/2006/relationships" r:id="rId2"/>
          </a:graphicData>
        </a:graphic>
      </p:graphicFrame>
      <p:sp>
        <p:nvSpPr>
          <p:cNvPr id="21508" name="Text Box 4"/>
          <p:cNvSpPr txBox="1">
            <a:spLocks noChangeArrowheads="1"/>
          </p:cNvSpPr>
          <p:nvPr/>
        </p:nvSpPr>
        <p:spPr bwMode="auto">
          <a:xfrm>
            <a:off x="0" y="6400800"/>
            <a:ext cx="8458200" cy="457200"/>
          </a:xfrm>
          <a:prstGeom prst="rect">
            <a:avLst/>
          </a:prstGeom>
          <a:noFill/>
          <a:ln w="9525">
            <a:noFill/>
            <a:miter lim="800000"/>
            <a:headEnd/>
            <a:tailEnd/>
          </a:ln>
        </p:spPr>
        <p:txBody>
          <a:bodyPr>
            <a:spAutoFit/>
          </a:bodyPr>
          <a:lstStyle/>
          <a:p>
            <a:pPr eaLnBrk="0" hangingPunct="0"/>
            <a:r>
              <a:rPr lang="en-US" sz="1200" b="1"/>
              <a:t>Source</a:t>
            </a:r>
            <a:r>
              <a:rPr lang="en-US" sz="1200"/>
              <a:t>: Organization for Economic Cooperation and Development (OECD), PISA 2003 Results</a:t>
            </a:r>
            <a:r>
              <a:rPr lang="en-US" sz="1200" i="1"/>
              <a:t>, </a:t>
            </a:r>
            <a:r>
              <a:rPr lang="en-US" sz="1200"/>
              <a:t>data available at </a:t>
            </a:r>
            <a:r>
              <a:rPr lang="en-US" sz="1200">
                <a:hlinkClick r:id="rId3"/>
              </a:rPr>
              <a:t>http://www.oecd.org/</a:t>
            </a:r>
            <a:r>
              <a:rPr lang="en-US" sz="1200"/>
              <a:t> </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304800" y="274638"/>
            <a:ext cx="8686800" cy="1143000"/>
          </a:xfrm>
        </p:spPr>
        <p:txBody>
          <a:bodyPr/>
          <a:lstStyle/>
          <a:p>
            <a:pPr eaLnBrk="1" hangingPunct="1"/>
            <a:r>
              <a:rPr lang="en-US" sz="2800" dirty="0" smtClean="0"/>
              <a:t>U.S. Ranks 23</a:t>
            </a:r>
            <a:r>
              <a:rPr lang="en-US" sz="2800" baseline="30000" dirty="0" smtClean="0"/>
              <a:t>rd</a:t>
            </a:r>
            <a:r>
              <a:rPr lang="en-US" sz="2800" dirty="0" smtClean="0"/>
              <a:t> out of 29 OECD Countries in the Math Achievement of the Highest-Performing Students*</a:t>
            </a:r>
          </a:p>
        </p:txBody>
      </p:sp>
      <p:graphicFrame>
        <p:nvGraphicFramePr>
          <p:cNvPr id="6" name="Object 3"/>
          <p:cNvGraphicFramePr>
            <a:graphicFrameLocks noGrp="1" noChangeAspect="1"/>
          </p:cNvGraphicFramePr>
          <p:nvPr>
            <p:ph idx="1"/>
          </p:nvPr>
        </p:nvGraphicFramePr>
        <p:xfrm>
          <a:off x="206375" y="1371600"/>
          <a:ext cx="8562975"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22532" name="Text Box 4"/>
          <p:cNvSpPr txBox="1">
            <a:spLocks noChangeArrowheads="1"/>
          </p:cNvSpPr>
          <p:nvPr/>
        </p:nvSpPr>
        <p:spPr bwMode="auto">
          <a:xfrm>
            <a:off x="3048000" y="6019800"/>
            <a:ext cx="3505200" cy="336550"/>
          </a:xfrm>
          <a:prstGeom prst="rect">
            <a:avLst/>
          </a:prstGeom>
          <a:noFill/>
          <a:ln w="44450">
            <a:noFill/>
            <a:miter lim="800000"/>
            <a:headEnd/>
            <a:tailEnd/>
          </a:ln>
        </p:spPr>
        <p:txBody>
          <a:bodyPr>
            <a:spAutoFit/>
          </a:bodyPr>
          <a:lstStyle/>
          <a:p>
            <a:pPr>
              <a:spcBef>
                <a:spcPct val="50000"/>
              </a:spcBef>
            </a:pPr>
            <a:r>
              <a:rPr lang="en-US" b="1"/>
              <a:t>* Students at the 95</a:t>
            </a:r>
            <a:r>
              <a:rPr lang="en-US" b="1" baseline="30000"/>
              <a:t>th</a:t>
            </a:r>
            <a:r>
              <a:rPr lang="en-US" b="1"/>
              <a:t> Percentile</a:t>
            </a:r>
          </a:p>
        </p:txBody>
      </p:sp>
      <p:sp>
        <p:nvSpPr>
          <p:cNvPr id="22533" name="Text Box 5"/>
          <p:cNvSpPr txBox="1">
            <a:spLocks noChangeArrowheads="1"/>
          </p:cNvSpPr>
          <p:nvPr/>
        </p:nvSpPr>
        <p:spPr bwMode="auto">
          <a:xfrm>
            <a:off x="0" y="6324600"/>
            <a:ext cx="8305800" cy="731838"/>
          </a:xfrm>
          <a:prstGeom prst="rect">
            <a:avLst/>
          </a:prstGeom>
          <a:noFill/>
          <a:ln w="44450">
            <a:noFill/>
            <a:miter lim="800000"/>
            <a:headEnd/>
            <a:tailEnd/>
          </a:ln>
        </p:spPr>
        <p:txBody>
          <a:bodyPr>
            <a:spAutoFit/>
          </a:bodyPr>
          <a:lstStyle/>
          <a:p>
            <a:pPr eaLnBrk="0" hangingPunct="0"/>
            <a:r>
              <a:rPr lang="en-US" sz="1200"/>
              <a:t>Source: Organization for Economic Cooperation and Development (OECD), PISA 2003 Results</a:t>
            </a:r>
            <a:r>
              <a:rPr lang="en-US" sz="1200" i="1"/>
              <a:t>, </a:t>
            </a:r>
            <a:r>
              <a:rPr lang="en-US" sz="1200"/>
              <a:t>data available at </a:t>
            </a:r>
            <a:r>
              <a:rPr lang="en-US" sz="1200">
                <a:hlinkClick r:id="rId3"/>
              </a:rPr>
              <a:t>http://www.oecd.org/</a:t>
            </a:r>
            <a:r>
              <a:rPr lang="en-US" sz="1200"/>
              <a:t> </a:t>
            </a:r>
          </a:p>
          <a:p>
            <a:pPr>
              <a:spcBef>
                <a:spcPct val="50000"/>
              </a:spcBef>
            </a:pPr>
            <a:endParaRPr lang="en-US" sz="1200"/>
          </a:p>
        </p:txBody>
      </p:sp>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pPr eaLnBrk="1" hangingPunct="1"/>
            <a:r>
              <a:rPr lang="en-US" sz="2800" dirty="0" smtClean="0"/>
              <a:t>U.S. Ranks 23</a:t>
            </a:r>
            <a:r>
              <a:rPr lang="en-US" sz="2800" baseline="30000" dirty="0" smtClean="0"/>
              <a:t>rd</a:t>
            </a:r>
            <a:r>
              <a:rPr lang="en-US" sz="2800" dirty="0" smtClean="0"/>
              <a:t> out of 29</a:t>
            </a:r>
            <a:br>
              <a:rPr lang="en-US" sz="2800" dirty="0" smtClean="0"/>
            </a:br>
            <a:r>
              <a:rPr lang="en-US" sz="2800" dirty="0" smtClean="0"/>
              <a:t>OECD Countries in the Math Achievement of High-SES Students</a:t>
            </a:r>
          </a:p>
        </p:txBody>
      </p:sp>
      <p:graphicFrame>
        <p:nvGraphicFramePr>
          <p:cNvPr id="5" name="Object 3"/>
          <p:cNvGraphicFramePr>
            <a:graphicFrameLocks noGrp="1" noChangeAspect="1"/>
          </p:cNvGraphicFramePr>
          <p:nvPr>
            <p:ph idx="1"/>
          </p:nvPr>
        </p:nvGraphicFramePr>
        <p:xfrm>
          <a:off x="179388" y="1603375"/>
          <a:ext cx="8607425" cy="4797425"/>
        </p:xfrm>
        <a:graphic>
          <a:graphicData uri="http://schemas.openxmlformats.org/drawingml/2006/chart">
            <c:chart xmlns:c="http://schemas.openxmlformats.org/drawingml/2006/chart" xmlns:r="http://schemas.openxmlformats.org/officeDocument/2006/relationships" r:id="rId2"/>
          </a:graphicData>
        </a:graphic>
      </p:graphicFrame>
      <p:sp>
        <p:nvSpPr>
          <p:cNvPr id="23556" name="Text Box 4"/>
          <p:cNvSpPr txBox="1">
            <a:spLocks noChangeArrowheads="1"/>
          </p:cNvSpPr>
          <p:nvPr/>
        </p:nvSpPr>
        <p:spPr bwMode="auto">
          <a:xfrm>
            <a:off x="152400" y="6324600"/>
            <a:ext cx="7924800" cy="731838"/>
          </a:xfrm>
          <a:prstGeom prst="rect">
            <a:avLst/>
          </a:prstGeom>
          <a:noFill/>
          <a:ln w="44450">
            <a:noFill/>
            <a:miter lim="800000"/>
            <a:headEnd/>
            <a:tailEnd/>
          </a:ln>
        </p:spPr>
        <p:txBody>
          <a:bodyPr>
            <a:spAutoFit/>
          </a:bodyPr>
          <a:lstStyle/>
          <a:p>
            <a:pPr eaLnBrk="0" hangingPunct="0"/>
            <a:r>
              <a:rPr lang="en-US" sz="1200" b="1"/>
              <a:t>Source</a:t>
            </a:r>
            <a:r>
              <a:rPr lang="en-US" sz="1200"/>
              <a:t>: Organization for Economic Cooperation and Development (OECD), PISA 2003 Results</a:t>
            </a:r>
            <a:r>
              <a:rPr lang="en-US" sz="1200" i="1"/>
              <a:t>, </a:t>
            </a:r>
            <a:r>
              <a:rPr lang="en-US" sz="1200"/>
              <a:t>data available at </a:t>
            </a:r>
            <a:r>
              <a:rPr lang="en-US" sz="1200">
                <a:hlinkClick r:id="rId3"/>
              </a:rPr>
              <a:t>http://www.oecd.org/</a:t>
            </a:r>
            <a:r>
              <a:rPr lang="en-US" sz="1200"/>
              <a:t> </a:t>
            </a:r>
          </a:p>
          <a:p>
            <a:pPr>
              <a:spcBef>
                <a:spcPct val="50000"/>
              </a:spcBef>
            </a:pPr>
            <a:endParaRPr lang="en-US" sz="1200"/>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a:t>
            </a:r>
            <a:r>
              <a:rPr lang="en-US" baseline="30000" dirty="0" smtClean="0"/>
              <a:t>th</a:t>
            </a:r>
            <a:r>
              <a:rPr lang="en-US" dirty="0" smtClean="0"/>
              <a:t> Grade Reading:</a:t>
            </a:r>
            <a:br>
              <a:rPr lang="en-US" dirty="0" smtClean="0"/>
            </a:br>
            <a:r>
              <a:rPr lang="en-US" dirty="0" smtClean="0"/>
              <a:t>Record Performance with Gap Narrowing</a:t>
            </a: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NAEP 2008 Trends in Academic Progress, NCES</a:t>
            </a:r>
          </a:p>
          <a:p>
            <a:endParaRPr lang="en-US" dirty="0"/>
          </a:p>
        </p:txBody>
      </p:sp>
      <p:sp>
        <p:nvSpPr>
          <p:cNvPr id="21" name="TextBox 20"/>
          <p:cNvSpPr txBox="1"/>
          <p:nvPr/>
        </p:nvSpPr>
        <p:spPr>
          <a:xfrm>
            <a:off x="0" y="6047601"/>
            <a:ext cx="4343400" cy="276999"/>
          </a:xfrm>
          <a:prstGeom prst="rect">
            <a:avLst/>
          </a:prstGeom>
          <a:noFill/>
        </p:spPr>
        <p:txBody>
          <a:bodyPr wrap="square" rtlCol="0">
            <a:spAutoFit/>
          </a:bodyPr>
          <a:lstStyle/>
          <a:p>
            <a:r>
              <a:rPr lang="en-US" sz="1200" dirty="0" smtClean="0">
                <a:latin typeface="+mn-lt"/>
              </a:rPr>
              <a:t>*Denotes previous assessment format</a:t>
            </a:r>
            <a:endParaRPr lang="en-US" sz="1200" dirty="0">
              <a:latin typeface="+mn-lt"/>
            </a:endParaRPr>
          </a:p>
        </p:txBody>
      </p:sp>
      <p:sp>
        <p:nvSpPr>
          <p:cNvPr id="22" name="Oval 21"/>
          <p:cNvSpPr/>
          <p:nvPr/>
        </p:nvSpPr>
        <p:spPr>
          <a:xfrm>
            <a:off x="6781800" y="2209800"/>
            <a:ext cx="1371600" cy="3352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ctrTitle"/>
          </p:nvPr>
        </p:nvSpPr>
        <p:spPr/>
        <p:txBody>
          <a:bodyPr/>
          <a:lstStyle/>
          <a:p>
            <a:pPr eaLnBrk="1" hangingPunct="1"/>
            <a:r>
              <a:rPr lang="en-US" smtClean="0"/>
              <a:t>Problems not limited to math, either.</a:t>
            </a:r>
          </a:p>
        </p:txBody>
      </p:sp>
    </p:spTree>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ctrTitle"/>
          </p:nvPr>
        </p:nvSpPr>
        <p:spPr/>
        <p:txBody>
          <a:bodyPr/>
          <a:lstStyle/>
          <a:p>
            <a:pPr eaLnBrk="1" hangingPunct="1"/>
            <a:r>
              <a:rPr lang="en-US" smtClean="0"/>
              <a:t>Science?</a:t>
            </a:r>
          </a:p>
        </p:txBody>
      </p:sp>
      <p:sp>
        <p:nvSpPr>
          <p:cNvPr id="116739" name="Rectangle 3"/>
          <p:cNvSpPr>
            <a:spLocks noGrp="1" noChangeArrowheads="1"/>
          </p:cNvSpPr>
          <p:nvPr>
            <p:ph type="subTitle" idx="1"/>
          </p:nvPr>
        </p:nvSpPr>
        <p:spPr/>
        <p:txBody>
          <a:bodyPr/>
          <a:lstStyle/>
          <a:p>
            <a:pPr eaLnBrk="1" hangingPunct="1"/>
            <a:endParaRPr lang="en-US" smtClean="0"/>
          </a:p>
        </p:txBody>
      </p:sp>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ct 2"/>
          <p:cNvGraphicFramePr>
            <a:graphicFrameLocks noGrp="1" noChangeAspect="1"/>
          </p:cNvGraphicFramePr>
          <p:nvPr>
            <p:ph type="chart" idx="1"/>
          </p:nvPr>
        </p:nvGraphicFramePr>
        <p:xfrm>
          <a:off x="0" y="1295400"/>
          <a:ext cx="8839200" cy="5133975"/>
        </p:xfrm>
        <a:graphic>
          <a:graphicData uri="http://schemas.openxmlformats.org/drawingml/2006/chart">
            <c:chart xmlns:c="http://schemas.openxmlformats.org/drawingml/2006/chart" xmlns:r="http://schemas.openxmlformats.org/officeDocument/2006/relationships" r:id="rId2"/>
          </a:graphicData>
        </a:graphic>
      </p:graphicFrame>
      <p:sp>
        <p:nvSpPr>
          <p:cNvPr id="24579" name="Rectangle 3"/>
          <p:cNvSpPr>
            <a:spLocks noGrp="1" noChangeArrowheads="1"/>
          </p:cNvSpPr>
          <p:nvPr>
            <p:ph type="title"/>
          </p:nvPr>
        </p:nvSpPr>
        <p:spPr>
          <a:xfrm>
            <a:off x="609600" y="228600"/>
            <a:ext cx="8077200" cy="1219200"/>
          </a:xfrm>
        </p:spPr>
        <p:txBody>
          <a:bodyPr/>
          <a:lstStyle/>
          <a:p>
            <a:pPr eaLnBrk="1" hangingPunct="1"/>
            <a:r>
              <a:rPr lang="en-US" sz="3400" smtClean="0"/>
              <a:t>PISA 2006 Science </a:t>
            </a:r>
            <a:r>
              <a:rPr lang="en-US" sz="2800" smtClean="0"/>
              <a:t/>
            </a:r>
            <a:br>
              <a:rPr lang="en-US" sz="2800" smtClean="0"/>
            </a:br>
            <a:r>
              <a:rPr lang="en-US" sz="2800" smtClean="0"/>
              <a:t> Of 30 OECD Countries, U.S.A. Ranked 21</a:t>
            </a:r>
            <a:r>
              <a:rPr lang="en-US" sz="2800" baseline="30000" smtClean="0"/>
              <a:t>st</a:t>
            </a:r>
            <a:endParaRPr lang="en-US" sz="2800" smtClean="0"/>
          </a:p>
        </p:txBody>
      </p:sp>
      <p:sp>
        <p:nvSpPr>
          <p:cNvPr id="24580" name="Line 4"/>
          <p:cNvSpPr>
            <a:spLocks noChangeShapeType="1"/>
          </p:cNvSpPr>
          <p:nvPr/>
        </p:nvSpPr>
        <p:spPr bwMode="auto">
          <a:xfrm>
            <a:off x="6248400" y="1905000"/>
            <a:ext cx="0" cy="685800"/>
          </a:xfrm>
          <a:prstGeom prst="line">
            <a:avLst/>
          </a:prstGeom>
          <a:noFill/>
          <a:ln w="57150">
            <a:solidFill>
              <a:srgbClr val="FF0000"/>
            </a:solidFill>
            <a:round/>
            <a:headEnd/>
            <a:tailEnd type="triangle" w="med" len="sm"/>
          </a:ln>
        </p:spPr>
        <p:txBody>
          <a:bodyPr/>
          <a:lstStyle/>
          <a:p>
            <a:endParaRPr lang="en-US"/>
          </a:p>
        </p:txBody>
      </p:sp>
      <p:sp>
        <p:nvSpPr>
          <p:cNvPr id="24581" name="Text Box 5"/>
          <p:cNvSpPr txBox="1">
            <a:spLocks noChangeArrowheads="1"/>
          </p:cNvSpPr>
          <p:nvPr/>
        </p:nvSpPr>
        <p:spPr bwMode="auto">
          <a:xfrm>
            <a:off x="6248400" y="1752600"/>
            <a:ext cx="914400" cy="366713"/>
          </a:xfrm>
          <a:prstGeom prst="rect">
            <a:avLst/>
          </a:prstGeom>
          <a:noFill/>
          <a:ln w="9525">
            <a:noFill/>
            <a:miter lim="800000"/>
            <a:headEnd/>
            <a:tailEnd/>
          </a:ln>
        </p:spPr>
        <p:txBody>
          <a:bodyPr>
            <a:spAutoFit/>
          </a:bodyPr>
          <a:lstStyle/>
          <a:p>
            <a:pPr>
              <a:spcBef>
                <a:spcPct val="50000"/>
              </a:spcBef>
            </a:pPr>
            <a:r>
              <a:rPr lang="en-US" sz="1800" b="1">
                <a:solidFill>
                  <a:srgbClr val="FF0000"/>
                </a:solidFill>
              </a:rPr>
              <a:t>U.S.A.</a:t>
            </a:r>
          </a:p>
        </p:txBody>
      </p:sp>
      <p:sp>
        <p:nvSpPr>
          <p:cNvPr id="24582" name="Text Box 6"/>
          <p:cNvSpPr txBox="1">
            <a:spLocks noChangeArrowheads="1"/>
          </p:cNvSpPr>
          <p:nvPr/>
        </p:nvSpPr>
        <p:spPr bwMode="auto">
          <a:xfrm>
            <a:off x="0" y="6583363"/>
            <a:ext cx="8458200" cy="274637"/>
          </a:xfrm>
          <a:prstGeom prst="rect">
            <a:avLst/>
          </a:prstGeom>
          <a:noFill/>
          <a:ln w="9525">
            <a:noFill/>
            <a:miter lim="800000"/>
            <a:headEnd/>
            <a:tailEnd/>
          </a:ln>
        </p:spPr>
        <p:txBody>
          <a:bodyPr>
            <a:spAutoFit/>
          </a:bodyPr>
          <a:lstStyle/>
          <a:p>
            <a:r>
              <a:rPr lang="en-US" sz="1200" u="sng"/>
              <a:t>Source</a:t>
            </a:r>
            <a:r>
              <a:rPr lang="en-US" sz="1200"/>
              <a:t>: NCES, PISA 2006 Results</a:t>
            </a:r>
            <a:r>
              <a:rPr lang="en-US" sz="1200" i="1"/>
              <a:t>, </a:t>
            </a:r>
            <a:r>
              <a:rPr lang="en-US" sz="1200"/>
              <a:t>http://nces.ed.gov/surveys/pisa/</a:t>
            </a:r>
          </a:p>
        </p:txBody>
      </p:sp>
      <p:sp>
        <p:nvSpPr>
          <p:cNvPr id="24583" name="Text Box 7"/>
          <p:cNvSpPr txBox="1">
            <a:spLocks noChangeArrowheads="1"/>
          </p:cNvSpPr>
          <p:nvPr/>
        </p:nvSpPr>
        <p:spPr bwMode="auto">
          <a:xfrm>
            <a:off x="1752600" y="1905000"/>
            <a:ext cx="6019800" cy="366713"/>
          </a:xfrm>
          <a:prstGeom prst="rect">
            <a:avLst/>
          </a:prstGeom>
          <a:noFill/>
          <a:ln w="9525">
            <a:noFill/>
            <a:miter lim="800000"/>
            <a:headEnd/>
            <a:tailEnd/>
          </a:ln>
        </p:spPr>
        <p:txBody>
          <a:bodyPr>
            <a:spAutoFit/>
          </a:bodyPr>
          <a:lstStyle/>
          <a:p>
            <a:pPr>
              <a:spcBef>
                <a:spcPct val="50000"/>
              </a:spcBef>
            </a:pPr>
            <a:endParaRPr lang="en-US" sz="1800" b="1"/>
          </a:p>
        </p:txBody>
      </p:sp>
      <p:grpSp>
        <p:nvGrpSpPr>
          <p:cNvPr id="2" name="Group 8"/>
          <p:cNvGrpSpPr>
            <a:grpSpLocks/>
          </p:cNvGrpSpPr>
          <p:nvPr/>
        </p:nvGrpSpPr>
        <p:grpSpPr bwMode="auto">
          <a:xfrm>
            <a:off x="76200" y="6324600"/>
            <a:ext cx="8686800" cy="304800"/>
            <a:chOff x="48" y="3984"/>
            <a:chExt cx="5472" cy="192"/>
          </a:xfrm>
        </p:grpSpPr>
        <p:sp>
          <p:nvSpPr>
            <p:cNvPr id="24585" name="Text Box 9"/>
            <p:cNvSpPr txBox="1">
              <a:spLocks noChangeArrowheads="1"/>
            </p:cNvSpPr>
            <p:nvPr/>
          </p:nvSpPr>
          <p:spPr bwMode="auto">
            <a:xfrm>
              <a:off x="48" y="3984"/>
              <a:ext cx="5472" cy="192"/>
            </a:xfrm>
            <a:prstGeom prst="rect">
              <a:avLst/>
            </a:prstGeom>
            <a:noFill/>
            <a:ln w="9525">
              <a:noFill/>
              <a:miter lim="800000"/>
              <a:headEnd/>
              <a:tailEnd/>
            </a:ln>
          </p:spPr>
          <p:txBody>
            <a:bodyPr>
              <a:spAutoFit/>
            </a:bodyPr>
            <a:lstStyle/>
            <a:p>
              <a:pPr>
                <a:spcBef>
                  <a:spcPct val="50000"/>
                </a:spcBef>
              </a:pPr>
              <a:r>
                <a:rPr lang="en-US" sz="1400" b="1"/>
                <a:t>  Higher than U.S. average      Not measurably different from U.S. average      Lower than U.S. average </a:t>
              </a:r>
            </a:p>
          </p:txBody>
        </p:sp>
        <p:sp>
          <p:nvSpPr>
            <p:cNvPr id="24586" name="Rectangle 10"/>
            <p:cNvSpPr>
              <a:spLocks noChangeArrowheads="1"/>
            </p:cNvSpPr>
            <p:nvPr/>
          </p:nvSpPr>
          <p:spPr bwMode="auto">
            <a:xfrm>
              <a:off x="4032" y="4032"/>
              <a:ext cx="96" cy="9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4587" name="Rectangle 11"/>
            <p:cNvSpPr>
              <a:spLocks noChangeArrowheads="1"/>
            </p:cNvSpPr>
            <p:nvPr/>
          </p:nvSpPr>
          <p:spPr bwMode="auto">
            <a:xfrm>
              <a:off x="1536" y="4032"/>
              <a:ext cx="96" cy="96"/>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4588" name="Rectangle 12"/>
            <p:cNvSpPr>
              <a:spLocks noChangeArrowheads="1"/>
            </p:cNvSpPr>
            <p:nvPr/>
          </p:nvSpPr>
          <p:spPr bwMode="auto">
            <a:xfrm>
              <a:off x="48" y="4032"/>
              <a:ext cx="96" cy="96"/>
            </a:xfrm>
            <a:prstGeom prst="rect">
              <a:avLst/>
            </a:prstGeom>
            <a:solidFill>
              <a:schemeClr val="hlink"/>
            </a:solidFill>
            <a:ln w="9525">
              <a:solidFill>
                <a:schemeClr val="tx1"/>
              </a:solidFill>
              <a:miter lim="800000"/>
              <a:headEnd/>
              <a:tailEnd/>
            </a:ln>
          </p:spPr>
          <p:txBody>
            <a:bodyPr wrap="none" anchor="ctr"/>
            <a:lstStyle/>
            <a:p>
              <a:endParaRPr lang="en-US"/>
            </a:p>
          </p:txBody>
        </p:sp>
      </p:gr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609600" y="228600"/>
            <a:ext cx="8077200" cy="1447800"/>
          </a:xfrm>
        </p:spPr>
        <p:txBody>
          <a:bodyPr/>
          <a:lstStyle/>
          <a:p>
            <a:pPr eaLnBrk="1" hangingPunct="1"/>
            <a:r>
              <a:rPr lang="en-US" sz="2800" smtClean="0"/>
              <a:t>Immigrants?  The U.S.A. does have a larger percentage of immigrants and children of immigrants than most OECD countries</a:t>
            </a:r>
          </a:p>
        </p:txBody>
      </p:sp>
      <p:graphicFrame>
        <p:nvGraphicFramePr>
          <p:cNvPr id="25602" name="Object 2"/>
          <p:cNvGraphicFramePr>
            <a:graphicFrameLocks noChangeAspect="1"/>
          </p:cNvGraphicFramePr>
          <p:nvPr>
            <p:ph type="chart" idx="1"/>
          </p:nvPr>
        </p:nvGraphicFramePr>
        <p:xfrm>
          <a:off x="304800" y="1447800"/>
          <a:ext cx="8839200" cy="5133975"/>
        </p:xfrm>
        <a:graphic>
          <a:graphicData uri="http://schemas.openxmlformats.org/presentationml/2006/ole">
            <p:oleObj spid="_x0000_s621570" name="Chart" r:id="rId3" imgW="8420247" imgH="4800651" progId="MSGraph.Chart.8">
              <p:embed followColorScheme="full"/>
            </p:oleObj>
          </a:graphicData>
        </a:graphic>
      </p:graphicFrame>
      <p:sp>
        <p:nvSpPr>
          <p:cNvPr id="25604" name="Text Box 4"/>
          <p:cNvSpPr txBox="1">
            <a:spLocks noChangeArrowheads="1"/>
          </p:cNvSpPr>
          <p:nvPr/>
        </p:nvSpPr>
        <p:spPr bwMode="auto">
          <a:xfrm>
            <a:off x="0" y="6583363"/>
            <a:ext cx="8458200" cy="274637"/>
          </a:xfrm>
          <a:prstGeom prst="rect">
            <a:avLst/>
          </a:prstGeom>
          <a:noFill/>
          <a:ln w="9525">
            <a:noFill/>
            <a:miter lim="800000"/>
            <a:headEnd/>
            <a:tailEnd/>
          </a:ln>
        </p:spPr>
        <p:txBody>
          <a:bodyPr>
            <a:spAutoFit/>
          </a:bodyPr>
          <a:lstStyle/>
          <a:p>
            <a:r>
              <a:rPr lang="en-US" sz="1200" u="sng"/>
              <a:t>Source</a:t>
            </a:r>
            <a:r>
              <a:rPr lang="en-US" sz="1200"/>
              <a:t>: OECD, PISA 2006 Results</a:t>
            </a:r>
            <a:r>
              <a:rPr lang="en-US" sz="1200" i="1"/>
              <a:t>, </a:t>
            </a:r>
            <a:r>
              <a:rPr lang="en-US" sz="1200"/>
              <a:t>table 4.2c,</a:t>
            </a:r>
            <a:r>
              <a:rPr lang="en-US" sz="1200" i="1"/>
              <a:t> </a:t>
            </a:r>
            <a:r>
              <a:rPr lang="en-US" sz="1200"/>
              <a:t>http://www.oecd.org/ </a:t>
            </a:r>
          </a:p>
        </p:txBody>
      </p:sp>
      <p:sp>
        <p:nvSpPr>
          <p:cNvPr id="25605" name="Line 5"/>
          <p:cNvSpPr>
            <a:spLocks noChangeShapeType="1"/>
          </p:cNvSpPr>
          <p:nvPr/>
        </p:nvSpPr>
        <p:spPr bwMode="auto">
          <a:xfrm>
            <a:off x="2514600" y="3352800"/>
            <a:ext cx="0" cy="533400"/>
          </a:xfrm>
          <a:prstGeom prst="line">
            <a:avLst/>
          </a:prstGeom>
          <a:noFill/>
          <a:ln w="57150">
            <a:solidFill>
              <a:srgbClr val="FF0000"/>
            </a:solidFill>
            <a:round/>
            <a:headEnd/>
            <a:tailEnd type="triangle" w="med" len="sm"/>
          </a:ln>
        </p:spPr>
        <p:txBody>
          <a:bodyPr/>
          <a:lstStyle/>
          <a:p>
            <a:endParaRPr lang="en-US"/>
          </a:p>
        </p:txBody>
      </p:sp>
      <p:sp>
        <p:nvSpPr>
          <p:cNvPr id="25606" name="Text Box 6"/>
          <p:cNvSpPr txBox="1">
            <a:spLocks noChangeArrowheads="1"/>
          </p:cNvSpPr>
          <p:nvPr/>
        </p:nvSpPr>
        <p:spPr bwMode="auto">
          <a:xfrm>
            <a:off x="2514600" y="3200400"/>
            <a:ext cx="914400" cy="366713"/>
          </a:xfrm>
          <a:prstGeom prst="rect">
            <a:avLst/>
          </a:prstGeom>
          <a:noFill/>
          <a:ln w="9525">
            <a:noFill/>
            <a:miter lim="800000"/>
            <a:headEnd/>
            <a:tailEnd/>
          </a:ln>
        </p:spPr>
        <p:txBody>
          <a:bodyPr>
            <a:spAutoFit/>
          </a:bodyPr>
          <a:lstStyle/>
          <a:p>
            <a:pPr>
              <a:spcBef>
                <a:spcPct val="50000"/>
              </a:spcBef>
            </a:pPr>
            <a:r>
              <a:rPr lang="en-US" sz="1800" b="1">
                <a:solidFill>
                  <a:srgbClr val="FF0000"/>
                </a:solidFill>
              </a:rPr>
              <a:t>U.S.A.</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609600" y="228600"/>
            <a:ext cx="8077200" cy="1447800"/>
          </a:xfrm>
        </p:spPr>
        <p:txBody>
          <a:bodyPr/>
          <a:lstStyle/>
          <a:p>
            <a:pPr eaLnBrk="1" hangingPunct="1"/>
            <a:r>
              <a:rPr lang="en-US" sz="2800" smtClean="0"/>
              <a:t>But ranks 21</a:t>
            </a:r>
            <a:r>
              <a:rPr lang="en-US" sz="2800" baseline="30000" smtClean="0"/>
              <a:t>st</a:t>
            </a:r>
            <a:r>
              <a:rPr lang="en-US" sz="2800" smtClean="0"/>
              <a:t> out of 30 OECD countries when only taking into account native student* scores</a:t>
            </a:r>
            <a:br>
              <a:rPr lang="en-US" sz="2800" smtClean="0"/>
            </a:br>
            <a:r>
              <a:rPr lang="en-US" sz="2000" smtClean="0"/>
              <a:t>PISA 2006 Science</a:t>
            </a:r>
          </a:p>
        </p:txBody>
      </p:sp>
      <p:graphicFrame>
        <p:nvGraphicFramePr>
          <p:cNvPr id="8" name="Object 2"/>
          <p:cNvGraphicFramePr>
            <a:graphicFrameLocks noGrp="1" noChangeAspect="1"/>
          </p:cNvGraphicFramePr>
          <p:nvPr>
            <p:ph type="chart" idx="1"/>
          </p:nvPr>
        </p:nvGraphicFramePr>
        <p:xfrm>
          <a:off x="0" y="1493838"/>
          <a:ext cx="8839200" cy="5038725"/>
        </p:xfrm>
        <a:graphic>
          <a:graphicData uri="http://schemas.openxmlformats.org/drawingml/2006/chart">
            <c:chart xmlns:c="http://schemas.openxmlformats.org/drawingml/2006/chart" xmlns:r="http://schemas.openxmlformats.org/officeDocument/2006/relationships" r:id="rId2"/>
          </a:graphicData>
        </a:graphic>
      </p:graphicFrame>
      <p:sp>
        <p:nvSpPr>
          <p:cNvPr id="26628" name="Line 4"/>
          <p:cNvSpPr>
            <a:spLocks noChangeShapeType="1"/>
          </p:cNvSpPr>
          <p:nvPr/>
        </p:nvSpPr>
        <p:spPr bwMode="auto">
          <a:xfrm>
            <a:off x="6248400" y="2209800"/>
            <a:ext cx="0" cy="685800"/>
          </a:xfrm>
          <a:prstGeom prst="line">
            <a:avLst/>
          </a:prstGeom>
          <a:noFill/>
          <a:ln w="57150">
            <a:solidFill>
              <a:srgbClr val="FF0000"/>
            </a:solidFill>
            <a:round/>
            <a:headEnd/>
            <a:tailEnd type="triangle" w="med" len="sm"/>
          </a:ln>
        </p:spPr>
        <p:txBody>
          <a:bodyPr/>
          <a:lstStyle/>
          <a:p>
            <a:endParaRPr lang="en-US"/>
          </a:p>
        </p:txBody>
      </p:sp>
      <p:sp>
        <p:nvSpPr>
          <p:cNvPr id="26629" name="Text Box 5"/>
          <p:cNvSpPr txBox="1">
            <a:spLocks noChangeArrowheads="1"/>
          </p:cNvSpPr>
          <p:nvPr/>
        </p:nvSpPr>
        <p:spPr bwMode="auto">
          <a:xfrm>
            <a:off x="6248400" y="2057400"/>
            <a:ext cx="914400" cy="366713"/>
          </a:xfrm>
          <a:prstGeom prst="rect">
            <a:avLst/>
          </a:prstGeom>
          <a:noFill/>
          <a:ln w="9525">
            <a:noFill/>
            <a:miter lim="800000"/>
            <a:headEnd/>
            <a:tailEnd/>
          </a:ln>
        </p:spPr>
        <p:txBody>
          <a:bodyPr>
            <a:spAutoFit/>
          </a:bodyPr>
          <a:lstStyle/>
          <a:p>
            <a:pPr>
              <a:spcBef>
                <a:spcPct val="50000"/>
              </a:spcBef>
            </a:pPr>
            <a:r>
              <a:rPr lang="en-US" sz="1800" b="1">
                <a:solidFill>
                  <a:srgbClr val="FF0000"/>
                </a:solidFill>
              </a:rPr>
              <a:t>U.S.A.</a:t>
            </a:r>
          </a:p>
        </p:txBody>
      </p:sp>
      <p:sp>
        <p:nvSpPr>
          <p:cNvPr id="26630" name="Text Box 6"/>
          <p:cNvSpPr txBox="1">
            <a:spLocks noChangeArrowheads="1"/>
          </p:cNvSpPr>
          <p:nvPr/>
        </p:nvSpPr>
        <p:spPr bwMode="auto">
          <a:xfrm>
            <a:off x="0" y="6400800"/>
            <a:ext cx="6553200" cy="274638"/>
          </a:xfrm>
          <a:prstGeom prst="rect">
            <a:avLst/>
          </a:prstGeom>
          <a:noFill/>
          <a:ln w="9525">
            <a:noFill/>
            <a:miter lim="800000"/>
            <a:headEnd/>
            <a:tailEnd/>
          </a:ln>
        </p:spPr>
        <p:txBody>
          <a:bodyPr>
            <a:spAutoFit/>
          </a:bodyPr>
          <a:lstStyle/>
          <a:p>
            <a:pPr>
              <a:spcBef>
                <a:spcPct val="50000"/>
              </a:spcBef>
            </a:pPr>
            <a:r>
              <a:rPr lang="en-US" sz="1200" b="1"/>
              <a:t>*</a:t>
            </a:r>
            <a:r>
              <a:rPr lang="en-US" sz="1200"/>
              <a:t>Students born in the country of assessment with at least one parent born in the same country</a:t>
            </a:r>
          </a:p>
        </p:txBody>
      </p:sp>
      <p:sp>
        <p:nvSpPr>
          <p:cNvPr id="26631" name="Text Box 7"/>
          <p:cNvSpPr txBox="1">
            <a:spLocks noChangeArrowheads="1"/>
          </p:cNvSpPr>
          <p:nvPr/>
        </p:nvSpPr>
        <p:spPr bwMode="auto">
          <a:xfrm>
            <a:off x="0" y="6583363"/>
            <a:ext cx="8458200" cy="274637"/>
          </a:xfrm>
          <a:prstGeom prst="rect">
            <a:avLst/>
          </a:prstGeom>
          <a:noFill/>
          <a:ln w="9525">
            <a:noFill/>
            <a:miter lim="800000"/>
            <a:headEnd/>
            <a:tailEnd/>
          </a:ln>
        </p:spPr>
        <p:txBody>
          <a:bodyPr>
            <a:spAutoFit/>
          </a:bodyPr>
          <a:lstStyle/>
          <a:p>
            <a:r>
              <a:rPr lang="en-US" sz="1200" u="sng"/>
              <a:t>Source</a:t>
            </a:r>
            <a:r>
              <a:rPr lang="en-US" sz="1200"/>
              <a:t>: OECD, PISA 2006 Results</a:t>
            </a:r>
            <a:r>
              <a:rPr lang="en-US" sz="1200" i="1"/>
              <a:t>, </a:t>
            </a:r>
            <a:r>
              <a:rPr lang="en-US" sz="1200"/>
              <a:t>table 4.2c,</a:t>
            </a:r>
            <a:r>
              <a:rPr lang="en-US" sz="1200" i="1"/>
              <a:t> </a:t>
            </a:r>
            <a:r>
              <a:rPr lang="en-US" sz="1200"/>
              <a:t>http://www.oecd.org/ </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ctrTitle"/>
          </p:nvPr>
        </p:nvSpPr>
        <p:spPr/>
        <p:txBody>
          <a:bodyPr/>
          <a:lstStyle/>
          <a:p>
            <a:pPr eaLnBrk="1" hangingPunct="1"/>
            <a:r>
              <a:rPr lang="en-US" sz="4000" smtClean="0"/>
              <a:t>Even in problem-solving, something we consider an American strength…</a:t>
            </a:r>
          </a:p>
        </p:txBody>
      </p:sp>
    </p:spTree>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U.S.A. Ranks 24</a:t>
            </a:r>
            <a:r>
              <a:rPr lang="en-US" sz="2800" baseline="30000" dirty="0" smtClean="0"/>
              <a:t>th</a:t>
            </a:r>
            <a:r>
              <a:rPr lang="en-US" sz="2800" dirty="0" smtClean="0"/>
              <a:t> Out of 29 OECD Countries </a:t>
            </a:r>
            <a:br>
              <a:rPr lang="en-US" sz="2800" dirty="0" smtClean="0"/>
            </a:br>
            <a:r>
              <a:rPr lang="en-US" sz="2800" dirty="0" smtClean="0"/>
              <a:t>in Problem-Solving</a:t>
            </a:r>
            <a:endParaRPr lang="en-US" sz="2800"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PISA 2003 Results, OECD</a:t>
            </a:r>
            <a:endParaRPr lang="en-US" dirty="0"/>
          </a:p>
        </p:txBody>
      </p:sp>
      <p:sp>
        <p:nvSpPr>
          <p:cNvPr id="6" name="Line 4"/>
          <p:cNvSpPr>
            <a:spLocks noChangeShapeType="1"/>
          </p:cNvSpPr>
          <p:nvPr/>
        </p:nvSpPr>
        <p:spPr bwMode="auto">
          <a:xfrm>
            <a:off x="7010400" y="2804160"/>
            <a:ext cx="0" cy="548640"/>
          </a:xfrm>
          <a:prstGeom prst="line">
            <a:avLst/>
          </a:prstGeom>
          <a:noFill/>
          <a:ln w="47625">
            <a:solidFill>
              <a:schemeClr val="tx1"/>
            </a:solidFill>
            <a:round/>
            <a:headEnd/>
            <a:tailEnd type="triangle" w="med" len="sm"/>
          </a:ln>
        </p:spPr>
        <p:txBody>
          <a:bodyPr/>
          <a:lstStyle/>
          <a:p>
            <a:endParaRPr lang="en-US"/>
          </a:p>
        </p:txBody>
      </p:sp>
      <p:sp>
        <p:nvSpPr>
          <p:cNvPr id="7" name="Text Box 5"/>
          <p:cNvSpPr txBox="1">
            <a:spLocks noChangeArrowheads="1"/>
          </p:cNvSpPr>
          <p:nvPr/>
        </p:nvSpPr>
        <p:spPr bwMode="auto">
          <a:xfrm>
            <a:off x="7010400" y="2743200"/>
            <a:ext cx="914400" cy="366713"/>
          </a:xfrm>
          <a:prstGeom prst="rect">
            <a:avLst/>
          </a:prstGeom>
          <a:noFill/>
          <a:ln w="9525">
            <a:noFill/>
            <a:miter lim="800000"/>
            <a:headEnd/>
            <a:tailEnd/>
          </a:ln>
        </p:spPr>
        <p:txBody>
          <a:bodyPr>
            <a:spAutoFit/>
          </a:bodyPr>
          <a:lstStyle/>
          <a:p>
            <a:pPr>
              <a:spcBef>
                <a:spcPct val="50000"/>
              </a:spcBef>
            </a:pPr>
            <a:r>
              <a:rPr lang="en-US" b="1" dirty="0">
                <a:solidFill>
                  <a:sysClr val="windowText" lastClr="000000"/>
                </a:solidFill>
                <a:latin typeface="Calibri" pitchFamily="34" charset="0"/>
              </a:rPr>
              <a:t>U.S.A.</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4"/>
          <p:cNvSpPr>
            <a:spLocks noGrp="1" noChangeArrowheads="1"/>
          </p:cNvSpPr>
          <p:nvPr>
            <p:ph type="ctrTitle"/>
          </p:nvPr>
        </p:nvSpPr>
        <p:spPr/>
        <p:txBody>
          <a:bodyPr/>
          <a:lstStyle/>
          <a:p>
            <a:pPr eaLnBrk="1" hangingPunct="1"/>
            <a:r>
              <a:rPr lang="en-US" smtClean="0"/>
              <a:t>Only place we rank high?</a:t>
            </a:r>
          </a:p>
        </p:txBody>
      </p:sp>
      <p:sp>
        <p:nvSpPr>
          <p:cNvPr id="737285" name="Rectangle 5"/>
          <p:cNvSpPr>
            <a:spLocks noGrp="1" noChangeArrowheads="1"/>
          </p:cNvSpPr>
          <p:nvPr>
            <p:ph type="subTitle" idx="1"/>
          </p:nvPr>
        </p:nvSpPr>
        <p:spPr/>
        <p:txBody>
          <a:bodyPr/>
          <a:lstStyle/>
          <a:p>
            <a:pPr marL="0" indent="0" algn="ctr" eaLnBrk="1" hangingPunct="1">
              <a:buFont typeface="Arial" charset="0"/>
              <a:buNone/>
            </a:pPr>
            <a:r>
              <a:rPr lang="en-US" sz="5400" dirty="0" smtClean="0">
                <a:solidFill>
                  <a:schemeClr val="accent2"/>
                </a:solidFill>
              </a:rPr>
              <a:t>Inequality.</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728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2"/>
          <p:cNvSpPr txBox="1">
            <a:spLocks noChangeArrowheads="1"/>
          </p:cNvSpPr>
          <p:nvPr/>
        </p:nvSpPr>
        <p:spPr bwMode="auto">
          <a:xfrm>
            <a:off x="0" y="5562600"/>
            <a:ext cx="8534400" cy="762000"/>
          </a:xfrm>
          <a:prstGeom prst="rect">
            <a:avLst/>
          </a:prstGeom>
          <a:noFill/>
          <a:ln w="9525">
            <a:noFill/>
            <a:miter lim="800000"/>
            <a:headEnd/>
            <a:tailEnd/>
          </a:ln>
        </p:spPr>
        <p:txBody>
          <a:bodyPr>
            <a:spAutoFit/>
          </a:bodyPr>
          <a:lstStyle/>
          <a:p>
            <a:pPr>
              <a:spcBef>
                <a:spcPct val="50000"/>
              </a:spcBef>
            </a:pPr>
            <a:r>
              <a:rPr lang="en-US" b="1"/>
              <a:t>*</a:t>
            </a:r>
            <a:r>
              <a:rPr lang="en-US" sz="2000" b="1"/>
              <a:t>Of 29 OECD</a:t>
            </a:r>
            <a:r>
              <a:rPr lang="en-US" b="1"/>
              <a:t> </a:t>
            </a:r>
            <a:r>
              <a:rPr lang="en-US" sz="2000" b="1"/>
              <a:t>countries, based on scores of students at the 5</a:t>
            </a:r>
            <a:r>
              <a:rPr lang="en-US" sz="2000" b="1" baseline="30000"/>
              <a:t>th</a:t>
            </a:r>
            <a:r>
              <a:rPr lang="en-US" sz="2000" b="1"/>
              <a:t> and   95</a:t>
            </a:r>
            <a:r>
              <a:rPr lang="en-US" sz="2000" b="1" baseline="30000"/>
              <a:t>th</a:t>
            </a:r>
            <a:r>
              <a:rPr lang="en-US" sz="2000" b="1"/>
              <a:t> percentiles.</a:t>
            </a:r>
            <a:endParaRPr lang="en-US" b="1"/>
          </a:p>
        </p:txBody>
      </p:sp>
      <p:sp>
        <p:nvSpPr>
          <p:cNvPr id="26628" name="Rectangle 3"/>
          <p:cNvSpPr>
            <a:spLocks noGrp="1" noChangeArrowheads="1"/>
          </p:cNvSpPr>
          <p:nvPr>
            <p:ph type="title"/>
          </p:nvPr>
        </p:nvSpPr>
        <p:spPr>
          <a:xfrm>
            <a:off x="0" y="381000"/>
            <a:ext cx="9144000" cy="1143000"/>
          </a:xfrm>
        </p:spPr>
        <p:txBody>
          <a:bodyPr/>
          <a:lstStyle/>
          <a:p>
            <a:pPr eaLnBrk="1" hangingPunct="1"/>
            <a:r>
              <a:rPr lang="en-US" sz="4000" smtClean="0"/>
              <a:t>PISA 2003: Gaps in Performance Of U.S.15 Year-Olds Are Among the Largest of OECD Countries</a:t>
            </a:r>
          </a:p>
        </p:txBody>
      </p:sp>
      <p:graphicFrame>
        <p:nvGraphicFramePr>
          <p:cNvPr id="26626" name="Object 2"/>
          <p:cNvGraphicFramePr>
            <a:graphicFrameLocks noChangeAspect="1"/>
          </p:cNvGraphicFramePr>
          <p:nvPr>
            <p:ph type="tbl" idx="1"/>
          </p:nvPr>
        </p:nvGraphicFramePr>
        <p:xfrm>
          <a:off x="228600" y="2286000"/>
          <a:ext cx="8240713" cy="3962400"/>
        </p:xfrm>
        <a:graphic>
          <a:graphicData uri="http://schemas.openxmlformats.org/presentationml/2006/ole">
            <p:oleObj spid="_x0000_s334850" name="Document" r:id="rId3" imgW="9694614" imgH="4667691" progId="Word.Document.8">
              <p:embed/>
            </p:oleObj>
          </a:graphicData>
        </a:graphic>
      </p:graphicFrame>
      <p:sp>
        <p:nvSpPr>
          <p:cNvPr id="26629" name="Text Box 5"/>
          <p:cNvSpPr txBox="1">
            <a:spLocks noChangeArrowheads="1"/>
          </p:cNvSpPr>
          <p:nvPr/>
        </p:nvSpPr>
        <p:spPr bwMode="auto">
          <a:xfrm>
            <a:off x="152400" y="6324600"/>
            <a:ext cx="7924800" cy="457200"/>
          </a:xfrm>
          <a:prstGeom prst="rect">
            <a:avLst/>
          </a:prstGeom>
          <a:noFill/>
          <a:ln w="44450">
            <a:noFill/>
            <a:miter lim="800000"/>
            <a:headEnd/>
            <a:tailEnd/>
          </a:ln>
        </p:spPr>
        <p:txBody>
          <a:bodyPr>
            <a:spAutoFit/>
          </a:bodyPr>
          <a:lstStyle/>
          <a:p>
            <a:r>
              <a:rPr lang="en-US" sz="1200" b="1" u="sng"/>
              <a:t>Source</a:t>
            </a:r>
            <a:r>
              <a:rPr lang="en-US" sz="1200"/>
              <a:t>: Organization for Economic Cooperation and Development (OECD), PISA 2003 Results</a:t>
            </a:r>
            <a:r>
              <a:rPr lang="en-US" sz="1200" i="1"/>
              <a:t>, </a:t>
            </a:r>
            <a:r>
              <a:rPr lang="en-US" sz="1200"/>
              <a:t>data available at </a:t>
            </a:r>
            <a:r>
              <a:rPr lang="en-US" sz="1200">
                <a:hlinkClick r:id="rId4"/>
              </a:rPr>
              <a:t>http://www.oecd.org/</a:t>
            </a:r>
            <a:r>
              <a:rPr lang="en-US" sz="1200"/>
              <a:t> </a:t>
            </a:r>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Among OECD Countries, U.S.A. has the 4</a:t>
            </a:r>
            <a:r>
              <a:rPr lang="en-US" sz="3200" baseline="30000" dirty="0" smtClean="0"/>
              <a:t>th</a:t>
            </a:r>
            <a:r>
              <a:rPr lang="en-US" sz="3200" dirty="0" smtClean="0"/>
              <a:t> Largest Gap Between High-SES and Low-SES Students</a:t>
            </a:r>
            <a:endParaRPr lang="en-US" sz="3200"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PISA 2006 Results, OECD, </a:t>
            </a:r>
            <a:r>
              <a:rPr lang="en-US" dirty="0" smtClean="0">
                <a:latin typeface="Calibri" pitchFamily="34" charset="0"/>
              </a:rPr>
              <a:t>table 4.8b</a:t>
            </a:r>
            <a:endParaRPr lang="en-US" dirty="0"/>
          </a:p>
        </p:txBody>
      </p:sp>
      <p:sp>
        <p:nvSpPr>
          <p:cNvPr id="6" name="Line 4"/>
          <p:cNvSpPr>
            <a:spLocks noChangeShapeType="1"/>
          </p:cNvSpPr>
          <p:nvPr/>
        </p:nvSpPr>
        <p:spPr bwMode="auto">
          <a:xfrm>
            <a:off x="2286000" y="2133600"/>
            <a:ext cx="0" cy="457200"/>
          </a:xfrm>
          <a:prstGeom prst="line">
            <a:avLst/>
          </a:prstGeom>
          <a:noFill/>
          <a:ln w="38100">
            <a:solidFill>
              <a:schemeClr val="tx1"/>
            </a:solidFill>
            <a:round/>
            <a:headEnd/>
            <a:tailEnd type="arrow" w="med" len="sm"/>
          </a:ln>
        </p:spPr>
        <p:txBody>
          <a:bodyPr/>
          <a:lstStyle/>
          <a:p>
            <a:endParaRPr lang="en-US"/>
          </a:p>
        </p:txBody>
      </p:sp>
      <p:sp>
        <p:nvSpPr>
          <p:cNvPr id="7" name="Text Box 5"/>
          <p:cNvSpPr txBox="1">
            <a:spLocks noChangeArrowheads="1"/>
          </p:cNvSpPr>
          <p:nvPr/>
        </p:nvSpPr>
        <p:spPr bwMode="auto">
          <a:xfrm>
            <a:off x="2286000" y="1995487"/>
            <a:ext cx="914400" cy="366713"/>
          </a:xfrm>
          <a:prstGeom prst="rect">
            <a:avLst/>
          </a:prstGeom>
          <a:noFill/>
          <a:ln w="9525">
            <a:noFill/>
            <a:miter lim="800000"/>
            <a:headEnd/>
            <a:tailEnd/>
          </a:ln>
        </p:spPr>
        <p:txBody>
          <a:bodyPr>
            <a:spAutoFit/>
          </a:bodyPr>
          <a:lstStyle/>
          <a:p>
            <a:pPr>
              <a:spcBef>
                <a:spcPct val="50000"/>
              </a:spcBef>
            </a:pPr>
            <a:r>
              <a:rPr lang="en-US" b="1" dirty="0">
                <a:solidFill>
                  <a:sysClr val="windowText" lastClr="000000"/>
                </a:solidFill>
                <a:latin typeface="Calibri" pitchFamily="34" charset="0"/>
              </a:rPr>
              <a:t>U.S.A.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a:t>
            </a:r>
            <a:r>
              <a:rPr lang="en-US" baseline="30000" dirty="0" smtClean="0"/>
              <a:t>th</a:t>
            </a:r>
            <a:r>
              <a:rPr lang="en-US" dirty="0" smtClean="0"/>
              <a:t> Grade Math:</a:t>
            </a:r>
            <a:br>
              <a:rPr lang="en-US" dirty="0" smtClean="0"/>
            </a:br>
            <a:r>
              <a:rPr lang="en-US" dirty="0" smtClean="0"/>
              <a:t>Record Performance with Gap Narrowing</a:t>
            </a: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NAEP 2008 Trends in Academic Progress, NCES</a:t>
            </a:r>
          </a:p>
          <a:p>
            <a:endParaRPr lang="en-US" dirty="0"/>
          </a:p>
        </p:txBody>
      </p:sp>
      <p:sp>
        <p:nvSpPr>
          <p:cNvPr id="21" name="TextBox 20"/>
          <p:cNvSpPr txBox="1"/>
          <p:nvPr/>
        </p:nvSpPr>
        <p:spPr>
          <a:xfrm>
            <a:off x="0" y="6047601"/>
            <a:ext cx="4343400" cy="276999"/>
          </a:xfrm>
          <a:prstGeom prst="rect">
            <a:avLst/>
          </a:prstGeom>
          <a:noFill/>
        </p:spPr>
        <p:txBody>
          <a:bodyPr wrap="square" rtlCol="0">
            <a:spAutoFit/>
          </a:bodyPr>
          <a:lstStyle/>
          <a:p>
            <a:r>
              <a:rPr lang="en-US" sz="1200" dirty="0" smtClean="0">
                <a:latin typeface="+mn-lt"/>
              </a:rPr>
              <a:t>*Denotes previous assessment format</a:t>
            </a:r>
            <a:endParaRPr lang="en-US" sz="1200" dirty="0">
              <a:latin typeface="+mn-lt"/>
            </a:endParaRPr>
          </a:p>
        </p:txBody>
      </p:sp>
      <p:sp>
        <p:nvSpPr>
          <p:cNvPr id="22" name="Oval 21"/>
          <p:cNvSpPr/>
          <p:nvPr/>
        </p:nvSpPr>
        <p:spPr>
          <a:xfrm>
            <a:off x="6553200" y="1600200"/>
            <a:ext cx="1752600" cy="39624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ctrTitle"/>
          </p:nvPr>
        </p:nvSpPr>
        <p:spPr/>
        <p:txBody>
          <a:bodyPr/>
          <a:lstStyle/>
          <a:p>
            <a:pPr eaLnBrk="1" hangingPunct="1"/>
            <a:r>
              <a:rPr lang="en-US" smtClean="0"/>
              <a:t>These gaps begin before children arrive at the schoolhouse door.</a:t>
            </a:r>
          </a:p>
        </p:txBody>
      </p:sp>
      <p:sp>
        <p:nvSpPr>
          <p:cNvPr id="679939" name="Rectangle 3"/>
          <p:cNvSpPr>
            <a:spLocks noGrp="1" noChangeArrowheads="1"/>
          </p:cNvSpPr>
          <p:nvPr>
            <p:ph type="subTitle" idx="1"/>
          </p:nvPr>
        </p:nvSpPr>
        <p:spPr/>
        <p:txBody>
          <a:bodyPr/>
          <a:lstStyle/>
          <a:p>
            <a:pPr eaLnBrk="1" hangingPunct="1">
              <a:lnSpc>
                <a:spcPct val="90000"/>
              </a:lnSpc>
            </a:pPr>
            <a:r>
              <a:rPr lang="en-US" sz="2800" dirty="0" smtClean="0"/>
              <a:t>But, rather than organizing our educational system to ameliorate this problem, we organize it to exacerbate the problem.</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99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993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p:txBody>
          <a:bodyPr/>
          <a:lstStyle/>
          <a:p>
            <a:pPr eaLnBrk="1" hangingPunct="1"/>
            <a:r>
              <a:rPr lang="en-US" smtClean="0"/>
              <a:t>How?</a:t>
            </a:r>
          </a:p>
        </p:txBody>
      </p:sp>
      <p:sp>
        <p:nvSpPr>
          <p:cNvPr id="69635" name="Rectangle 3"/>
          <p:cNvSpPr>
            <a:spLocks noGrp="1" noChangeArrowheads="1"/>
          </p:cNvSpPr>
          <p:nvPr>
            <p:ph type="subTitle" idx="1"/>
          </p:nvPr>
        </p:nvSpPr>
        <p:spPr/>
        <p:txBody>
          <a:bodyPr/>
          <a:lstStyle/>
          <a:p>
            <a:pPr eaLnBrk="1" hangingPunct="1"/>
            <a:r>
              <a:rPr lang="en-US" dirty="0" smtClean="0"/>
              <a:t>By giving students who arrive with less, less in school, too.</a:t>
            </a:r>
          </a:p>
        </p:txBody>
      </p:sp>
    </p:spTree>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ctrTitle"/>
          </p:nvPr>
        </p:nvSpPr>
        <p:spPr/>
        <p:txBody>
          <a:bodyPr/>
          <a:lstStyle/>
          <a:p>
            <a:pPr eaLnBrk="1" hangingPunct="1"/>
            <a:r>
              <a:rPr lang="en-US" smtClean="0"/>
              <a:t>Some of these “lesses” are a result of choices that policymakers make.</a:t>
            </a:r>
          </a:p>
        </p:txBody>
      </p:sp>
    </p:spTree>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National Inequities in State and Local Revenue Per Student</a:t>
            </a:r>
            <a:endParaRPr lang="en-US" sz="3400" dirty="0"/>
          </a:p>
        </p:txBody>
      </p:sp>
      <p:graphicFrame>
        <p:nvGraphicFramePr>
          <p:cNvPr id="9" name="Content Placeholder 5"/>
          <p:cNvGraphicFramePr>
            <a:graphicFrameLocks noGrp="1"/>
          </p:cNvGraphicFramePr>
          <p:nvPr>
            <p:ph idx="1"/>
          </p:nvPr>
        </p:nvGraphicFramePr>
        <p:xfrm>
          <a:off x="1447800" y="2286000"/>
          <a:ext cx="6553200" cy="2578608"/>
        </p:xfrm>
        <a:graphic>
          <a:graphicData uri="http://schemas.openxmlformats.org/drawingml/2006/table">
            <a:tbl>
              <a:tblPr>
                <a:tableStyleId>{B301B821-A1FF-4177-AEE7-76D212191A09}</a:tableStyleId>
              </a:tblPr>
              <a:tblGrid>
                <a:gridCol w="3607738"/>
                <a:gridCol w="2945462"/>
              </a:tblGrid>
              <a:tr h="370840">
                <a:tc>
                  <a:txBody>
                    <a:bodyPr/>
                    <a:lstStyle/>
                    <a:p>
                      <a:endParaRPr lang="en-US" sz="2800" b="1" dirty="0" smtClean="0">
                        <a:latin typeface="Calibri" pitchFamily="34" charset="0"/>
                      </a:endParaRPr>
                    </a:p>
                  </a:txBody>
                  <a:tcPr marL="90446" marR="90446" anchor="ctr">
                    <a:lnL w="12700" cap="flat" cmpd="sng" algn="ctr">
                      <a:noFill/>
                      <a:prstDash val="solid"/>
                      <a:round/>
                      <a:headEnd type="none" w="med" len="med"/>
                      <a:tailEnd type="none" w="med" len="med"/>
                    </a:lnL>
                    <a:lnR>
                      <a:noFill/>
                    </a:lnR>
                    <a:lnT w="38100" cap="flat" cmpd="sng" algn="ctr">
                      <a:noFill/>
                      <a:prstDash val="solid"/>
                      <a:round/>
                      <a:headEnd type="none" w="med" len="med"/>
                      <a:tailEnd type="none" w="med" len="med"/>
                    </a:lnT>
                    <a:lnB w="38100" cap="flat" cmpd="sng" algn="ctr">
                      <a:solidFill>
                        <a:srgbClr val="FFD45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800" b="1" dirty="0" smtClean="0">
                          <a:latin typeface="+mn-lt"/>
                        </a:rPr>
                        <a:t>Gap</a:t>
                      </a:r>
                      <a:endParaRPr lang="en-US" sz="2800" b="1" dirty="0">
                        <a:latin typeface="+mn-lt"/>
                      </a:endParaRPr>
                    </a:p>
                  </a:txBody>
                  <a:tcPr marL="90446" marR="90446" anchor="ctr">
                    <a:lnL>
                      <a:noFill/>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FFD457"/>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2800" dirty="0" smtClean="0">
                          <a:latin typeface="Calibri" pitchFamily="34" charset="0"/>
                        </a:rPr>
                        <a:t>High Poverty vs. </a:t>
                      </a:r>
                    </a:p>
                    <a:p>
                      <a:r>
                        <a:rPr lang="en-US" sz="2800" dirty="0" smtClean="0">
                          <a:latin typeface="Calibri" pitchFamily="34" charset="0"/>
                        </a:rPr>
                        <a:t>Low Poverty Districts</a:t>
                      </a:r>
                      <a:endParaRPr lang="en-US" sz="2800" dirty="0">
                        <a:latin typeface="Calibri" pitchFamily="34" charset="0"/>
                      </a:endParaRPr>
                    </a:p>
                  </a:txBody>
                  <a:tcPr marL="90446" marR="90446" anchor="ctr">
                    <a:lnL w="12700" cap="flat" cmpd="sng" algn="ctr">
                      <a:noFill/>
                      <a:prstDash val="solid"/>
                      <a:round/>
                      <a:headEnd type="none" w="med" len="med"/>
                      <a:tailEnd type="none" w="med" len="med"/>
                    </a:lnL>
                    <a:lnR>
                      <a:noFill/>
                    </a:lnR>
                    <a:lnT w="38100" cap="flat" cmpd="sng" algn="ctr">
                      <a:solidFill>
                        <a:srgbClr val="FFD457"/>
                      </a:solidFill>
                      <a:prstDash val="solid"/>
                      <a:round/>
                      <a:headEnd type="none" w="med" len="med"/>
                      <a:tailEnd type="none" w="med" len="med"/>
                    </a:lnT>
                    <a:lnB w="38100" cap="flat" cmpd="sng" algn="ctr">
                      <a:solidFill>
                        <a:srgbClr val="FFD457"/>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accent2"/>
                          </a:solidFill>
                          <a:effectLst/>
                          <a:latin typeface="+mn-lt"/>
                        </a:rPr>
                        <a:t>–$773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n-lt"/>
                        </a:rPr>
                        <a:t>per student</a:t>
                      </a:r>
                    </a:p>
                  </a:txBody>
                  <a:tcPr horzOverflow="overflow">
                    <a:lnL>
                      <a:noFill/>
                    </a:lnL>
                    <a:lnR w="12700" cap="flat" cmpd="sng" algn="ctr">
                      <a:noFill/>
                      <a:prstDash val="solid"/>
                      <a:round/>
                      <a:headEnd type="none" w="med" len="med"/>
                      <a:tailEnd type="none" w="med" len="med"/>
                    </a:lnR>
                    <a:lnT w="38100" cap="flat" cmpd="sng" algn="ctr">
                      <a:solidFill>
                        <a:srgbClr val="FFD457"/>
                      </a:solidFill>
                      <a:prstDash val="solid"/>
                      <a:round/>
                      <a:headEnd type="none" w="med" len="med"/>
                      <a:tailEnd type="none" w="med" len="med"/>
                    </a:lnT>
                    <a:lnB w="38100" cap="flat" cmpd="sng" algn="ctr">
                      <a:solidFill>
                        <a:srgbClr val="FFD457"/>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2800" dirty="0" smtClean="0">
                          <a:latin typeface="Calibri" pitchFamily="34" charset="0"/>
                        </a:rPr>
                        <a:t>High Minority vs. </a:t>
                      </a:r>
                    </a:p>
                    <a:p>
                      <a:r>
                        <a:rPr lang="en-US" sz="2800" dirty="0" smtClean="0">
                          <a:latin typeface="Calibri" pitchFamily="34" charset="0"/>
                        </a:rPr>
                        <a:t>Low Minority Districts</a:t>
                      </a:r>
                      <a:endParaRPr lang="en-US" sz="2800" dirty="0">
                        <a:latin typeface="Calibri" pitchFamily="34" charset="0"/>
                      </a:endParaRPr>
                    </a:p>
                  </a:txBody>
                  <a:tcPr marL="90446" marR="90446" anchor="ctr">
                    <a:lnL w="12700" cap="flat" cmpd="sng" algn="ctr">
                      <a:noFill/>
                      <a:prstDash val="solid"/>
                      <a:round/>
                      <a:headEnd type="none" w="med" len="med"/>
                      <a:tailEnd type="none" w="med" len="med"/>
                    </a:lnL>
                    <a:lnR>
                      <a:noFill/>
                    </a:lnR>
                    <a:lnT w="38100" cap="flat" cmpd="sng" algn="ctr">
                      <a:solidFill>
                        <a:srgbClr val="FFD457"/>
                      </a:solidFill>
                      <a:prstDash val="solid"/>
                      <a:round/>
                      <a:headEnd type="none" w="med" len="med"/>
                      <a:tailEnd type="none" w="med" len="med"/>
                    </a:lnT>
                    <a:lnB w="38100" cap="flat" cmpd="sng" algn="ctr">
                      <a:solidFill>
                        <a:srgbClr val="FFD457"/>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accent2"/>
                          </a:solidFill>
                          <a:effectLst/>
                          <a:latin typeface="+mn-lt"/>
                        </a:rPr>
                        <a:t>–$1,122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mn-lt"/>
                        </a:rPr>
                        <a:t>per student </a:t>
                      </a:r>
                    </a:p>
                  </a:txBody>
                  <a:tcPr horzOverflow="overflow">
                    <a:lnL>
                      <a:noFill/>
                    </a:lnL>
                    <a:lnR w="12700" cap="flat" cmpd="sng" algn="ctr">
                      <a:noFill/>
                      <a:prstDash val="solid"/>
                      <a:round/>
                      <a:headEnd type="none" w="med" len="med"/>
                      <a:tailEnd type="none" w="med" len="med"/>
                    </a:lnR>
                    <a:lnT w="38100" cap="flat" cmpd="sng" algn="ctr">
                      <a:solidFill>
                        <a:srgbClr val="FFD457"/>
                      </a:solidFill>
                      <a:prstDash val="solid"/>
                      <a:round/>
                      <a:headEnd type="none" w="med" len="med"/>
                      <a:tailEnd type="none" w="med" len="med"/>
                    </a:lnT>
                    <a:lnB w="38100" cap="flat" cmpd="sng" algn="ctr">
                      <a:solidFill>
                        <a:srgbClr val="FFD457"/>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4" name="Text Placeholder 3"/>
          <p:cNvSpPr>
            <a:spLocks noGrp="1"/>
          </p:cNvSpPr>
          <p:nvPr>
            <p:ph type="body" sz="quarter" idx="10"/>
          </p:nvPr>
        </p:nvSpPr>
        <p:spPr>
          <a:xfrm>
            <a:off x="457200" y="6248400"/>
            <a:ext cx="8534400" cy="228600"/>
          </a:xfrm>
        </p:spPr>
        <p:txBody>
          <a:bodyPr/>
          <a:lstStyle/>
          <a:p>
            <a:pPr>
              <a:defRPr/>
            </a:pPr>
            <a:r>
              <a:rPr lang="en-US" dirty="0" smtClean="0"/>
              <a:t>Education Trust analyses based on U.S. Department of Education and U.S. Census Bureau data for the 2005-06 school year.</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ctrTitle"/>
          </p:nvPr>
        </p:nvSpPr>
        <p:spPr/>
        <p:txBody>
          <a:bodyPr/>
          <a:lstStyle/>
          <a:p>
            <a:pPr eaLnBrk="1" hangingPunct="1"/>
            <a:r>
              <a:rPr lang="en-US" smtClean="0"/>
              <a:t>In truth, though, some of the most devastating “lesses” are a function of choices that we educators make.</a:t>
            </a:r>
          </a:p>
        </p:txBody>
      </p:sp>
    </p:spTree>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ctrTitle"/>
          </p:nvPr>
        </p:nvSpPr>
        <p:spPr/>
        <p:txBody>
          <a:bodyPr/>
          <a:lstStyle/>
          <a:p>
            <a:pPr eaLnBrk="1" hangingPunct="1"/>
            <a:r>
              <a:rPr lang="en-US" smtClean="0"/>
              <a:t>Choices we make about what to expect of whom…</a:t>
            </a:r>
          </a:p>
        </p:txBody>
      </p:sp>
    </p:spTree>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02" name="Text Box 2"/>
          <p:cNvSpPr txBox="1">
            <a:spLocks noChangeArrowheads="1"/>
          </p:cNvSpPr>
          <p:nvPr/>
        </p:nvSpPr>
        <p:spPr bwMode="auto">
          <a:xfrm>
            <a:off x="0" y="5943600"/>
            <a:ext cx="7696200" cy="274638"/>
          </a:xfrm>
          <a:prstGeom prst="rect">
            <a:avLst/>
          </a:prstGeom>
          <a:noFill/>
          <a:ln w="9525">
            <a:noFill/>
            <a:miter lim="800000"/>
            <a:headEnd/>
            <a:tailEnd/>
          </a:ln>
          <a:effectLst/>
        </p:spPr>
        <p:txBody>
          <a:bodyPr>
            <a:spAutoFit/>
          </a:bodyPr>
          <a:lstStyle/>
          <a:p>
            <a:pPr>
              <a:spcBef>
                <a:spcPct val="50000"/>
              </a:spcBef>
            </a:pPr>
            <a:r>
              <a:rPr lang="en-US" sz="1200" b="1"/>
              <a:t>Source</a:t>
            </a:r>
            <a:r>
              <a:rPr lang="en-US" sz="1200"/>
              <a:t>:  Prospects (ABT Associates, 1993), in “Prospects:  Final Report on Student Outcomes”, PES, DOE, 1997.</a:t>
            </a:r>
          </a:p>
        </p:txBody>
      </p:sp>
      <p:sp>
        <p:nvSpPr>
          <p:cNvPr id="1433603" name="Rectangle 3"/>
          <p:cNvSpPr>
            <a:spLocks noGrp="1" noChangeArrowheads="1"/>
          </p:cNvSpPr>
          <p:nvPr>
            <p:ph type="title"/>
          </p:nvPr>
        </p:nvSpPr>
        <p:spPr>
          <a:xfrm>
            <a:off x="609600" y="533400"/>
            <a:ext cx="8077200" cy="1143000"/>
          </a:xfrm>
        </p:spPr>
        <p:txBody>
          <a:bodyPr/>
          <a:lstStyle/>
          <a:p>
            <a:r>
              <a:rPr lang="en-US" sz="4000"/>
              <a:t>Students in Poor Schools Receive ‘A’s for Work That Would Earn ‘Cs’ in Affluent Schools</a:t>
            </a:r>
          </a:p>
        </p:txBody>
      </p:sp>
      <p:graphicFrame>
        <p:nvGraphicFramePr>
          <p:cNvPr id="1433604" name="Object 4"/>
          <p:cNvGraphicFramePr>
            <a:graphicFrameLocks noChangeAspect="1"/>
          </p:cNvGraphicFramePr>
          <p:nvPr>
            <p:ph type="chart" idx="1"/>
          </p:nvPr>
        </p:nvGraphicFramePr>
        <p:xfrm>
          <a:off x="1066800" y="1905000"/>
          <a:ext cx="7375525" cy="4114800"/>
        </p:xfrm>
        <a:graphic>
          <a:graphicData uri="http://schemas.openxmlformats.org/presentationml/2006/ole">
            <p:oleObj spid="_x0000_s1026" name="Chart" r:id="rId3" imgW="8162870" imgH="4552997" progId="MSGraph.Chart.8">
              <p:embed followColorScheme="full"/>
            </p:oleObj>
          </a:graphicData>
        </a:graphic>
      </p:graphicFrame>
      <p:sp>
        <p:nvSpPr>
          <p:cNvPr id="1433605" name="Line 5"/>
          <p:cNvSpPr>
            <a:spLocks noChangeShapeType="1"/>
          </p:cNvSpPr>
          <p:nvPr/>
        </p:nvSpPr>
        <p:spPr bwMode="auto">
          <a:xfrm>
            <a:off x="3048000" y="4038600"/>
            <a:ext cx="2057400" cy="152400"/>
          </a:xfrm>
          <a:prstGeom prst="line">
            <a:avLst/>
          </a:prstGeom>
          <a:noFill/>
          <a:ln w="19050">
            <a:solidFill>
              <a:schemeClr val="tx1"/>
            </a:solidFill>
            <a:round/>
            <a:headEnd/>
            <a:tailEnd type="triangle" w="med" len="lg"/>
          </a:ln>
          <a:effectLst/>
        </p:spPr>
        <p:txBody>
          <a:bodyPr wrap="none" anchor="ctr"/>
          <a:lstStyle/>
          <a:p>
            <a:endParaRPr lang="en-US"/>
          </a:p>
        </p:txBody>
      </p:sp>
    </p:spTree>
  </p:cSld>
  <p:clrMapOvr>
    <a:masterClrMapping/>
  </p:clrMapOvr>
  <p:transition>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ctrTitle"/>
          </p:nvPr>
        </p:nvSpPr>
        <p:spPr/>
        <p:txBody>
          <a:bodyPr/>
          <a:lstStyle/>
          <a:p>
            <a:pPr eaLnBrk="1" hangingPunct="1"/>
            <a:r>
              <a:rPr lang="en-US" smtClean="0"/>
              <a:t>Choices we make about what to teach whom…</a:t>
            </a:r>
          </a:p>
        </p:txBody>
      </p:sp>
    </p:spTree>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ChangeArrowheads="1"/>
          </p:cNvSpPr>
          <p:nvPr/>
        </p:nvSpPr>
        <p:spPr bwMode="auto">
          <a:xfrm>
            <a:off x="76200" y="6477000"/>
            <a:ext cx="8229600" cy="274638"/>
          </a:xfrm>
          <a:prstGeom prst="rect">
            <a:avLst/>
          </a:prstGeom>
          <a:noFill/>
          <a:ln w="9525">
            <a:noFill/>
            <a:miter lim="800000"/>
            <a:headEnd/>
            <a:tailEnd/>
          </a:ln>
        </p:spPr>
        <p:txBody>
          <a:bodyPr lIns="92075" tIns="46038" rIns="92075" bIns="46038">
            <a:spAutoFit/>
          </a:bodyPr>
          <a:lstStyle/>
          <a:p>
            <a:pPr eaLnBrk="0" hangingPunct="0"/>
            <a:r>
              <a:rPr lang="en-US" sz="1200">
                <a:latin typeface="Verdana" pitchFamily="34" charset="0"/>
              </a:rPr>
              <a:t>Source: CCSSO, State Indicators of Science and Mathematics Education, 2001</a:t>
            </a:r>
          </a:p>
        </p:txBody>
      </p:sp>
      <p:sp>
        <p:nvSpPr>
          <p:cNvPr id="29700" name="Rectangle 3"/>
          <p:cNvSpPr>
            <a:spLocks noGrp="1" noChangeArrowheads="1"/>
          </p:cNvSpPr>
          <p:nvPr>
            <p:ph type="title"/>
          </p:nvPr>
        </p:nvSpPr>
        <p:spPr>
          <a:xfrm>
            <a:off x="304800" y="381000"/>
            <a:ext cx="8382000" cy="1143000"/>
          </a:xfrm>
        </p:spPr>
        <p:txBody>
          <a:bodyPr/>
          <a:lstStyle/>
          <a:p>
            <a:pPr eaLnBrk="1" hangingPunct="1">
              <a:lnSpc>
                <a:spcPct val="120000"/>
              </a:lnSpc>
            </a:pPr>
            <a:r>
              <a:rPr lang="en-US" sz="3200" dirty="0" smtClean="0"/>
              <a:t>Fewer Latino students are enrolled</a:t>
            </a:r>
            <a:br>
              <a:rPr lang="en-US" sz="3200" dirty="0" smtClean="0"/>
            </a:br>
            <a:r>
              <a:rPr lang="en-US" sz="3200" dirty="0" smtClean="0"/>
              <a:t>in Algebra 2</a:t>
            </a:r>
          </a:p>
        </p:txBody>
      </p:sp>
      <p:graphicFrame>
        <p:nvGraphicFramePr>
          <p:cNvPr id="29698" name="Object 4"/>
          <p:cNvGraphicFramePr>
            <a:graphicFrameLocks noChangeAspect="1"/>
          </p:cNvGraphicFramePr>
          <p:nvPr>
            <p:ph type="chart" idx="1"/>
          </p:nvPr>
        </p:nvGraphicFramePr>
        <p:xfrm>
          <a:off x="533400" y="1600200"/>
          <a:ext cx="8382000" cy="4724400"/>
        </p:xfrm>
        <a:graphic>
          <a:graphicData uri="http://schemas.openxmlformats.org/presentationml/2006/ole">
            <p:oleObj spid="_x0000_s236546" name="Chart" r:id="rId3" imgW="8534501" imgH="4114902"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8434" name="Rectangle 2"/>
          <p:cNvSpPr>
            <a:spLocks noGrp="1" noChangeArrowheads="1"/>
          </p:cNvSpPr>
          <p:nvPr>
            <p:ph type="title"/>
          </p:nvPr>
        </p:nvSpPr>
        <p:spPr/>
        <p:txBody>
          <a:bodyPr/>
          <a:lstStyle/>
          <a:p>
            <a:r>
              <a:rPr lang="en-US" sz="2800" b="1"/>
              <a:t>African American, Latino &amp; Native American high school graduates are less likely to have been enrolled in a full college prep track</a:t>
            </a:r>
          </a:p>
        </p:txBody>
      </p:sp>
      <p:graphicFrame>
        <p:nvGraphicFramePr>
          <p:cNvPr id="1938435" name="Object 3"/>
          <p:cNvGraphicFramePr>
            <a:graphicFrameLocks noChangeAspect="1"/>
          </p:cNvGraphicFramePr>
          <p:nvPr>
            <p:ph type="chart" idx="1"/>
          </p:nvPr>
        </p:nvGraphicFramePr>
        <p:xfrm>
          <a:off x="609600" y="1447800"/>
          <a:ext cx="7904163" cy="4524375"/>
        </p:xfrm>
        <a:graphic>
          <a:graphicData uri="http://schemas.openxmlformats.org/presentationml/2006/ole">
            <p:oleObj spid="_x0000_s2050" name="Chart" r:id="rId3" imgW="8229552" imgH="4533789" progId="MSGraph.Chart.8">
              <p:embed followColorScheme="full"/>
            </p:oleObj>
          </a:graphicData>
        </a:graphic>
      </p:graphicFrame>
      <p:sp>
        <p:nvSpPr>
          <p:cNvPr id="1938436" name="Text Box 4"/>
          <p:cNvSpPr txBox="1">
            <a:spLocks noChangeArrowheads="1"/>
          </p:cNvSpPr>
          <p:nvPr/>
        </p:nvSpPr>
        <p:spPr bwMode="auto">
          <a:xfrm rot="16200000">
            <a:off x="-533400" y="3124200"/>
            <a:ext cx="2286000" cy="304800"/>
          </a:xfrm>
          <a:prstGeom prst="rect">
            <a:avLst/>
          </a:prstGeom>
          <a:noFill/>
          <a:ln w="9525">
            <a:noFill/>
            <a:miter lim="800000"/>
            <a:headEnd/>
            <a:tailEnd/>
          </a:ln>
          <a:effectLst/>
        </p:spPr>
        <p:txBody>
          <a:bodyPr>
            <a:spAutoFit/>
          </a:bodyPr>
          <a:lstStyle/>
          <a:p>
            <a:pPr eaLnBrk="1" hangingPunct="1">
              <a:spcBef>
                <a:spcPct val="50000"/>
              </a:spcBef>
            </a:pPr>
            <a:r>
              <a:rPr lang="en-US" sz="1400" b="1">
                <a:latin typeface="Arial" charset="0"/>
              </a:rPr>
              <a:t>percent in college prep</a:t>
            </a:r>
          </a:p>
        </p:txBody>
      </p:sp>
      <p:sp>
        <p:nvSpPr>
          <p:cNvPr id="1938437" name="Text Box 5"/>
          <p:cNvSpPr txBox="1">
            <a:spLocks noChangeArrowheads="1"/>
          </p:cNvSpPr>
          <p:nvPr/>
        </p:nvSpPr>
        <p:spPr bwMode="auto">
          <a:xfrm>
            <a:off x="0" y="6340475"/>
            <a:ext cx="8915400" cy="517525"/>
          </a:xfrm>
          <a:prstGeom prst="rect">
            <a:avLst/>
          </a:prstGeom>
          <a:noFill/>
          <a:ln w="9525">
            <a:noFill/>
            <a:miter lim="800000"/>
            <a:headEnd/>
            <a:tailEnd/>
          </a:ln>
          <a:effectLst/>
        </p:spPr>
        <p:txBody>
          <a:bodyPr>
            <a:spAutoFit/>
          </a:bodyPr>
          <a:lstStyle/>
          <a:p>
            <a:pPr eaLnBrk="1" hangingPunct="1">
              <a:spcBef>
                <a:spcPct val="50000"/>
              </a:spcBef>
            </a:pPr>
            <a:r>
              <a:rPr lang="en-US" sz="1400" u="sng">
                <a:latin typeface="Arial" charset="0"/>
              </a:rPr>
              <a:t>Source</a:t>
            </a:r>
            <a:r>
              <a:rPr lang="en-US" sz="1400">
                <a:latin typeface="Arial" charset="0"/>
              </a:rPr>
              <a:t>: Jay P. Greene, Public High School Graduation  and College Readiness Rates in the United States, Manhattan Institute, September 2003. Table 8. 2001 high school graduates with college-prep curriculum.</a:t>
            </a:r>
          </a:p>
        </p:txBody>
      </p:sp>
      <p:sp>
        <p:nvSpPr>
          <p:cNvPr id="1938438" name="Text Box 6"/>
          <p:cNvSpPr txBox="1">
            <a:spLocks noChangeArrowheads="1"/>
          </p:cNvSpPr>
          <p:nvPr/>
        </p:nvSpPr>
        <p:spPr bwMode="auto">
          <a:xfrm>
            <a:off x="228600" y="5715000"/>
            <a:ext cx="8686800" cy="517525"/>
          </a:xfrm>
          <a:prstGeom prst="rect">
            <a:avLst/>
          </a:prstGeom>
          <a:noFill/>
          <a:ln w="44450">
            <a:noFill/>
            <a:miter lim="800000"/>
            <a:headEnd/>
            <a:tailEnd/>
          </a:ln>
          <a:effectLst/>
        </p:spPr>
        <p:txBody>
          <a:bodyPr wrap="none">
            <a:spAutoFit/>
          </a:bodyPr>
          <a:lstStyle/>
          <a:p>
            <a:pPr eaLnBrk="1" hangingPunct="1"/>
            <a:r>
              <a:rPr lang="en-US" sz="1400">
                <a:latin typeface="Arial" charset="0"/>
              </a:rPr>
              <a:t>Full College Prep track is defined as at least: 4 years of English, 3 years of math, 2 years of natural science, </a:t>
            </a:r>
          </a:p>
          <a:p>
            <a:pPr eaLnBrk="1" hangingPunct="1"/>
            <a:r>
              <a:rPr lang="en-US" sz="1400">
                <a:latin typeface="Arial" charset="0"/>
              </a:rPr>
              <a:t>2 years of social science and 2 years of foreign language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8</a:t>
            </a:r>
            <a:r>
              <a:rPr lang="en-US" baseline="30000" dirty="0" smtClean="0"/>
              <a:t>th</a:t>
            </a:r>
            <a:r>
              <a:rPr lang="en-US" dirty="0" smtClean="0"/>
              <a:t> Grade Reading: Recent Gap Narrowing for Blacks, Less for Latinos</a:t>
            </a: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NAEP 2008 Trends in Academic Progress, NCES</a:t>
            </a:r>
          </a:p>
          <a:p>
            <a:endParaRPr lang="en-US" dirty="0" smtClean="0"/>
          </a:p>
          <a:p>
            <a:endParaRPr lang="en-US" dirty="0"/>
          </a:p>
        </p:txBody>
      </p:sp>
      <p:sp>
        <p:nvSpPr>
          <p:cNvPr id="20" name="TextBox 19"/>
          <p:cNvSpPr txBox="1"/>
          <p:nvPr/>
        </p:nvSpPr>
        <p:spPr>
          <a:xfrm>
            <a:off x="0" y="6047601"/>
            <a:ext cx="4343400" cy="276999"/>
          </a:xfrm>
          <a:prstGeom prst="rect">
            <a:avLst/>
          </a:prstGeom>
          <a:noFill/>
        </p:spPr>
        <p:txBody>
          <a:bodyPr wrap="square" rtlCol="0">
            <a:spAutoFit/>
          </a:bodyPr>
          <a:lstStyle/>
          <a:p>
            <a:r>
              <a:rPr lang="en-US" sz="1200" dirty="0" smtClean="0">
                <a:latin typeface="+mn-lt"/>
              </a:rPr>
              <a:t>*Denotes previous assessment format</a:t>
            </a:r>
            <a:endParaRPr lang="en-US" sz="1200" dirty="0">
              <a:latin typeface="+mn-l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p:txBody>
          <a:bodyPr/>
          <a:lstStyle/>
          <a:p>
            <a:pPr eaLnBrk="1" hangingPunct="1"/>
            <a:r>
              <a:rPr lang="en-US" smtClean="0"/>
              <a:t>And choices we make about </a:t>
            </a:r>
            <a:br>
              <a:rPr lang="en-US" smtClean="0"/>
            </a:br>
            <a:r>
              <a:rPr lang="en-US" i="1" smtClean="0"/>
              <a:t>who </a:t>
            </a:r>
            <a:r>
              <a:rPr lang="en-US" smtClean="0"/>
              <a:t>teaches whom…</a:t>
            </a:r>
          </a:p>
        </p:txBody>
      </p:sp>
    </p:spTree>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8722" name="Rectangle 2"/>
          <p:cNvSpPr>
            <a:spLocks noGrp="1" noChangeArrowheads="1"/>
          </p:cNvSpPr>
          <p:nvPr>
            <p:ph type="title"/>
          </p:nvPr>
        </p:nvSpPr>
        <p:spPr>
          <a:xfrm>
            <a:off x="0" y="228600"/>
            <a:ext cx="9144000" cy="1371600"/>
          </a:xfrm>
        </p:spPr>
        <p:txBody>
          <a:bodyPr/>
          <a:lstStyle/>
          <a:p>
            <a:r>
              <a:rPr lang="en-US" altLang="en-US" sz="3600"/>
              <a:t>More Classes in High-Poverty, High-Minority Schools Taught By Out-of-Field Teachers</a:t>
            </a:r>
          </a:p>
        </p:txBody>
      </p:sp>
      <p:graphicFrame>
        <p:nvGraphicFramePr>
          <p:cNvPr id="1438723" name="Object 3"/>
          <p:cNvGraphicFramePr>
            <a:graphicFrameLocks noChangeAspect="1"/>
          </p:cNvGraphicFramePr>
          <p:nvPr>
            <p:ph type="chart" idx="1"/>
          </p:nvPr>
        </p:nvGraphicFramePr>
        <p:xfrm>
          <a:off x="228600" y="1143000"/>
          <a:ext cx="8610600" cy="4346575"/>
        </p:xfrm>
        <a:graphic>
          <a:graphicData uri="http://schemas.openxmlformats.org/presentationml/2006/ole">
            <p:oleObj spid="_x0000_s3074" name="Chart" r:id="rId4" imgW="8105946" imgH="4114902" progId="MSGraph.Chart.8">
              <p:embed followColorScheme="full"/>
            </p:oleObj>
          </a:graphicData>
        </a:graphic>
      </p:graphicFrame>
      <p:sp>
        <p:nvSpPr>
          <p:cNvPr id="1438724" name="Text Box 4"/>
          <p:cNvSpPr txBox="1">
            <a:spLocks noChangeArrowheads="1"/>
          </p:cNvSpPr>
          <p:nvPr/>
        </p:nvSpPr>
        <p:spPr bwMode="auto">
          <a:xfrm>
            <a:off x="0" y="6384925"/>
            <a:ext cx="8686800" cy="473075"/>
          </a:xfrm>
          <a:prstGeom prst="rect">
            <a:avLst/>
          </a:prstGeom>
          <a:noFill/>
          <a:ln w="9525">
            <a:noFill/>
            <a:miter lim="800000"/>
            <a:headEnd/>
            <a:tailEnd/>
          </a:ln>
          <a:effectLst/>
        </p:spPr>
        <p:txBody>
          <a:bodyPr>
            <a:spAutoFit/>
          </a:bodyPr>
          <a:lstStyle/>
          <a:p>
            <a:pPr eaLnBrk="1" hangingPunct="1"/>
            <a:r>
              <a:rPr lang="en-US" altLang="en-US" sz="1400" b="1">
                <a:latin typeface="Times New Roman" pitchFamily="18" charset="0"/>
              </a:rPr>
              <a:t>*Teachers lacking a college major or minor in the field.  Data for secondary-level core academic classes.</a:t>
            </a:r>
          </a:p>
          <a:p>
            <a:pPr eaLnBrk="1" hangingPunct="1"/>
            <a:r>
              <a:rPr lang="en-US" altLang="en-US" sz="1100" b="1">
                <a:latin typeface="Arial" charset="0"/>
              </a:rPr>
              <a:t>Source: </a:t>
            </a:r>
            <a:r>
              <a:rPr lang="en-US" altLang="en-US" sz="1100">
                <a:latin typeface="Arial" charset="0"/>
              </a:rPr>
              <a:t>Richard M. Ingersoll, University of Pennsylvania.  Original analysis for the Ed Trust of 1999-2000 Schools and Staffing Survey</a:t>
            </a:r>
            <a:r>
              <a:rPr lang="en-US" altLang="en-US" sz="1100">
                <a:latin typeface="Times New Roman" pitchFamily="18" charset="0"/>
              </a:rPr>
              <a:t>.</a:t>
            </a:r>
          </a:p>
        </p:txBody>
      </p:sp>
      <p:sp>
        <p:nvSpPr>
          <p:cNvPr id="1438725" name="Text Box 5"/>
          <p:cNvSpPr txBox="1">
            <a:spLocks noChangeArrowheads="1"/>
          </p:cNvSpPr>
          <p:nvPr/>
        </p:nvSpPr>
        <p:spPr bwMode="auto">
          <a:xfrm>
            <a:off x="2209800" y="5105400"/>
            <a:ext cx="2590800" cy="304800"/>
          </a:xfrm>
          <a:prstGeom prst="rect">
            <a:avLst/>
          </a:prstGeom>
          <a:noFill/>
          <a:ln w="9525">
            <a:noFill/>
            <a:miter lim="800000"/>
            <a:headEnd/>
            <a:tailEnd/>
          </a:ln>
          <a:effectLst/>
        </p:spPr>
        <p:txBody>
          <a:bodyPr>
            <a:spAutoFit/>
          </a:bodyPr>
          <a:lstStyle/>
          <a:p>
            <a:pPr>
              <a:spcBef>
                <a:spcPct val="50000"/>
              </a:spcBef>
            </a:pPr>
            <a:r>
              <a:rPr lang="en-US" sz="1400" b="1">
                <a:latin typeface="Arial" charset="0"/>
              </a:rPr>
              <a:t>High poverty</a:t>
            </a:r>
            <a:r>
              <a:rPr lang="en-US" sz="1400">
                <a:latin typeface="Arial" charset="0"/>
              </a:rPr>
              <a:t>   </a:t>
            </a:r>
            <a:r>
              <a:rPr lang="en-US" sz="1400" b="1">
                <a:latin typeface="Arial" charset="0"/>
              </a:rPr>
              <a:t>Low poverty</a:t>
            </a:r>
          </a:p>
        </p:txBody>
      </p:sp>
      <p:sp>
        <p:nvSpPr>
          <p:cNvPr id="1438726" name="Text Box 6"/>
          <p:cNvSpPr txBox="1">
            <a:spLocks noChangeArrowheads="1"/>
          </p:cNvSpPr>
          <p:nvPr/>
        </p:nvSpPr>
        <p:spPr bwMode="auto">
          <a:xfrm>
            <a:off x="5562600" y="5105400"/>
            <a:ext cx="2667000" cy="304800"/>
          </a:xfrm>
          <a:prstGeom prst="rect">
            <a:avLst/>
          </a:prstGeom>
          <a:noFill/>
          <a:ln w="9525">
            <a:noFill/>
            <a:miter lim="800000"/>
            <a:headEnd/>
            <a:tailEnd/>
          </a:ln>
          <a:effectLst/>
        </p:spPr>
        <p:txBody>
          <a:bodyPr>
            <a:spAutoFit/>
          </a:bodyPr>
          <a:lstStyle/>
          <a:p>
            <a:pPr>
              <a:spcBef>
                <a:spcPct val="50000"/>
              </a:spcBef>
            </a:pPr>
            <a:r>
              <a:rPr lang="en-US" sz="1400" b="1">
                <a:latin typeface="Arial" charset="0"/>
              </a:rPr>
              <a:t>High minority  Low minority</a:t>
            </a:r>
          </a:p>
        </p:txBody>
      </p:sp>
      <p:sp>
        <p:nvSpPr>
          <p:cNvPr id="1438727" name="Text Box 7"/>
          <p:cNvSpPr txBox="1">
            <a:spLocks noChangeArrowheads="1"/>
          </p:cNvSpPr>
          <p:nvPr/>
        </p:nvSpPr>
        <p:spPr bwMode="auto">
          <a:xfrm>
            <a:off x="0" y="5334000"/>
            <a:ext cx="8839200" cy="1004888"/>
          </a:xfrm>
          <a:prstGeom prst="rect">
            <a:avLst/>
          </a:prstGeom>
          <a:noFill/>
          <a:ln w="9525">
            <a:noFill/>
            <a:miter lim="800000"/>
            <a:headEnd/>
            <a:tailEnd/>
          </a:ln>
          <a:effectLst/>
        </p:spPr>
        <p:txBody>
          <a:bodyPr>
            <a:spAutoFit/>
          </a:bodyPr>
          <a:lstStyle/>
          <a:p>
            <a:pPr eaLnBrk="1" hangingPunct="1"/>
            <a:r>
              <a:rPr lang="en-US" sz="1200">
                <a:latin typeface="Arial" charset="0"/>
              </a:rPr>
              <a:t>Note: High Poverty school-50% or more of the students are eligible for free/reduced price lunch.  Low-poverty school -15% or fewer of the students are eligible for free/reduced price lunch.  </a:t>
            </a:r>
          </a:p>
          <a:p>
            <a:pPr eaLnBrk="1" hangingPunct="1"/>
            <a:endParaRPr lang="en-US" sz="1200">
              <a:latin typeface="Arial" charset="0"/>
            </a:endParaRPr>
          </a:p>
          <a:p>
            <a:pPr eaLnBrk="1" hangingPunct="1"/>
            <a:r>
              <a:rPr lang="en-US" sz="1200">
                <a:latin typeface="Arial" charset="0"/>
              </a:rPr>
              <a:t>High-minority school - 50% or more of the students are nonwhite. Low-minority school- 15% or fewer of the students are nonwhite.</a:t>
            </a: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0770" name="Rectangle 2"/>
          <p:cNvSpPr>
            <a:spLocks noGrp="1" noChangeArrowheads="1"/>
          </p:cNvSpPr>
          <p:nvPr>
            <p:ph type="title"/>
          </p:nvPr>
        </p:nvSpPr>
        <p:spPr>
          <a:xfrm>
            <a:off x="685800" y="0"/>
            <a:ext cx="7629525" cy="1095375"/>
          </a:xfrm>
        </p:spPr>
        <p:txBody>
          <a:bodyPr/>
          <a:lstStyle/>
          <a:p>
            <a:r>
              <a:rPr lang="en-US" sz="4000"/>
              <a:t>Poor and Minority Students Get More Inexperienced* Teachers</a:t>
            </a:r>
          </a:p>
        </p:txBody>
      </p:sp>
      <p:graphicFrame>
        <p:nvGraphicFramePr>
          <p:cNvPr id="1440771" name="Object 3"/>
          <p:cNvGraphicFramePr>
            <a:graphicFrameLocks noChangeAspect="1"/>
          </p:cNvGraphicFramePr>
          <p:nvPr>
            <p:ph type="chart" idx="1"/>
          </p:nvPr>
        </p:nvGraphicFramePr>
        <p:xfrm>
          <a:off x="228600" y="1219200"/>
          <a:ext cx="8686800" cy="4541838"/>
        </p:xfrm>
        <a:graphic>
          <a:graphicData uri="http://schemas.openxmlformats.org/presentationml/2006/ole">
            <p:oleObj spid="_x0000_s4098" name="Chart" r:id="rId4" imgW="8353565" imgH="4505182" progId="MSGraph.Chart.8">
              <p:embed followColorScheme="full"/>
            </p:oleObj>
          </a:graphicData>
        </a:graphic>
      </p:graphicFrame>
      <p:sp>
        <p:nvSpPr>
          <p:cNvPr id="1440772" name="Text Box 4"/>
          <p:cNvSpPr txBox="1">
            <a:spLocks noChangeArrowheads="1"/>
          </p:cNvSpPr>
          <p:nvPr/>
        </p:nvSpPr>
        <p:spPr bwMode="auto">
          <a:xfrm>
            <a:off x="0" y="6583363"/>
            <a:ext cx="7486650" cy="274637"/>
          </a:xfrm>
          <a:prstGeom prst="rect">
            <a:avLst/>
          </a:prstGeom>
          <a:noFill/>
          <a:ln w="9525">
            <a:noFill/>
            <a:miter lim="800000"/>
            <a:headEnd/>
            <a:tailEnd/>
          </a:ln>
          <a:effectLst/>
        </p:spPr>
        <p:txBody>
          <a:bodyPr>
            <a:spAutoFit/>
          </a:bodyPr>
          <a:lstStyle/>
          <a:p>
            <a:r>
              <a:rPr lang="en-US" sz="1200"/>
              <a:t>Source: National Center for Education Statistics, “Monitoring Quality: An Indicators Report,” December 2000.</a:t>
            </a:r>
            <a:endParaRPr lang="en-US"/>
          </a:p>
        </p:txBody>
      </p:sp>
      <p:sp>
        <p:nvSpPr>
          <p:cNvPr id="1440773" name="Text Box 5"/>
          <p:cNvSpPr txBox="1">
            <a:spLocks noChangeArrowheads="1"/>
          </p:cNvSpPr>
          <p:nvPr/>
        </p:nvSpPr>
        <p:spPr bwMode="auto">
          <a:xfrm>
            <a:off x="381000" y="5257800"/>
            <a:ext cx="8229600" cy="366713"/>
          </a:xfrm>
          <a:prstGeom prst="rect">
            <a:avLst/>
          </a:prstGeom>
          <a:noFill/>
          <a:ln w="44450">
            <a:noFill/>
            <a:miter lim="800000"/>
            <a:headEnd/>
            <a:tailEnd/>
          </a:ln>
          <a:effectLst/>
        </p:spPr>
        <p:txBody>
          <a:bodyPr>
            <a:spAutoFit/>
          </a:bodyPr>
          <a:lstStyle/>
          <a:p>
            <a:pPr algn="ctr" eaLnBrk="1" hangingPunct="1">
              <a:spcBef>
                <a:spcPct val="50000"/>
              </a:spcBef>
            </a:pPr>
            <a:r>
              <a:rPr lang="en-US" sz="1800" b="1">
                <a:latin typeface="Arial" charset="0"/>
              </a:rPr>
              <a:t>*Teachers with 3 or fewer years of experience.  </a:t>
            </a:r>
          </a:p>
        </p:txBody>
      </p:sp>
      <p:sp>
        <p:nvSpPr>
          <p:cNvPr id="1440774" name="Text Box 6"/>
          <p:cNvSpPr txBox="1">
            <a:spLocks noChangeArrowheads="1"/>
          </p:cNvSpPr>
          <p:nvPr/>
        </p:nvSpPr>
        <p:spPr bwMode="auto">
          <a:xfrm>
            <a:off x="2362200" y="4876800"/>
            <a:ext cx="2590800" cy="304800"/>
          </a:xfrm>
          <a:prstGeom prst="rect">
            <a:avLst/>
          </a:prstGeom>
          <a:noFill/>
          <a:ln w="9525">
            <a:noFill/>
            <a:miter lim="800000"/>
            <a:headEnd/>
            <a:tailEnd/>
          </a:ln>
          <a:effectLst/>
        </p:spPr>
        <p:txBody>
          <a:bodyPr>
            <a:spAutoFit/>
          </a:bodyPr>
          <a:lstStyle/>
          <a:p>
            <a:pPr>
              <a:spcBef>
                <a:spcPct val="50000"/>
              </a:spcBef>
            </a:pPr>
            <a:r>
              <a:rPr lang="en-US" sz="1400" b="1">
                <a:latin typeface="Arial" charset="0"/>
              </a:rPr>
              <a:t>High poverty   Low poverty</a:t>
            </a:r>
          </a:p>
        </p:txBody>
      </p:sp>
      <p:sp>
        <p:nvSpPr>
          <p:cNvPr id="1440775" name="Text Box 7"/>
          <p:cNvSpPr txBox="1">
            <a:spLocks noChangeArrowheads="1"/>
          </p:cNvSpPr>
          <p:nvPr/>
        </p:nvSpPr>
        <p:spPr bwMode="auto">
          <a:xfrm>
            <a:off x="5715000" y="4953000"/>
            <a:ext cx="2667000" cy="304800"/>
          </a:xfrm>
          <a:prstGeom prst="rect">
            <a:avLst/>
          </a:prstGeom>
          <a:noFill/>
          <a:ln w="9525">
            <a:noFill/>
            <a:miter lim="800000"/>
            <a:headEnd/>
            <a:tailEnd/>
          </a:ln>
          <a:effectLst/>
        </p:spPr>
        <p:txBody>
          <a:bodyPr>
            <a:spAutoFit/>
          </a:bodyPr>
          <a:lstStyle/>
          <a:p>
            <a:pPr>
              <a:spcBef>
                <a:spcPct val="50000"/>
              </a:spcBef>
            </a:pPr>
            <a:r>
              <a:rPr lang="en-US" sz="1400" b="1">
                <a:latin typeface="Arial" charset="0"/>
              </a:rPr>
              <a:t>High minority  Low minority</a:t>
            </a:r>
          </a:p>
        </p:txBody>
      </p:sp>
      <p:sp>
        <p:nvSpPr>
          <p:cNvPr id="1440776" name="Text Box 8"/>
          <p:cNvSpPr txBox="1">
            <a:spLocks noChangeArrowheads="1"/>
          </p:cNvSpPr>
          <p:nvPr/>
        </p:nvSpPr>
        <p:spPr bwMode="auto">
          <a:xfrm>
            <a:off x="136525" y="5595938"/>
            <a:ext cx="8550275" cy="822325"/>
          </a:xfrm>
          <a:prstGeom prst="rect">
            <a:avLst/>
          </a:prstGeom>
          <a:noFill/>
          <a:ln w="9525">
            <a:noFill/>
            <a:miter lim="800000"/>
            <a:headEnd/>
            <a:tailEnd/>
          </a:ln>
          <a:effectLst/>
        </p:spPr>
        <p:txBody>
          <a:bodyPr>
            <a:spAutoFit/>
          </a:bodyPr>
          <a:lstStyle/>
          <a:p>
            <a:pPr eaLnBrk="1" hangingPunct="1"/>
            <a:r>
              <a:rPr lang="en-US" sz="1200">
                <a:latin typeface="Arial" charset="0"/>
              </a:rPr>
              <a:t>Note: High poverty refers to the top quartile of schools with students eligible for free/reduced price lunch. Low poverty-bottom quartile of schools with students eligible for free/reduced price lunch. High minority-top quartile; those schools with the highest concentrations of minority students.  Low minority-bottom quartile of schools with the lowest concentrations of minority students </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ctrTitle"/>
          </p:nvPr>
        </p:nvSpPr>
        <p:spPr/>
        <p:txBody>
          <a:bodyPr/>
          <a:lstStyle/>
          <a:p>
            <a:pPr eaLnBrk="1" hangingPunct="1"/>
            <a:r>
              <a:rPr lang="en-US" smtClean="0"/>
              <a:t>Results are devastating.</a:t>
            </a:r>
          </a:p>
        </p:txBody>
      </p:sp>
      <p:sp>
        <p:nvSpPr>
          <p:cNvPr id="76803" name="Rectangle 3"/>
          <p:cNvSpPr>
            <a:spLocks noGrp="1" noChangeArrowheads="1"/>
          </p:cNvSpPr>
          <p:nvPr>
            <p:ph type="subTitle" idx="1"/>
          </p:nvPr>
        </p:nvSpPr>
        <p:spPr/>
        <p:txBody>
          <a:bodyPr/>
          <a:lstStyle/>
          <a:p>
            <a:pPr eaLnBrk="1" hangingPunct="1"/>
            <a:r>
              <a:rPr lang="en-US" dirty="0" smtClean="0"/>
              <a:t>Kids who come in a little behind, leave a </a:t>
            </a:r>
            <a:r>
              <a:rPr lang="en-US" b="1" dirty="0" smtClean="0"/>
              <a:t>lot</a:t>
            </a:r>
            <a:r>
              <a:rPr lang="en-US" dirty="0" smtClean="0"/>
              <a:t> behind.</a:t>
            </a:r>
          </a:p>
        </p:txBody>
      </p:sp>
    </p:spTree>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a:xfrm>
            <a:off x="0" y="609600"/>
            <a:ext cx="9144000" cy="1143000"/>
          </a:xfrm>
        </p:spPr>
        <p:txBody>
          <a:bodyPr/>
          <a:lstStyle/>
          <a:p>
            <a:pPr eaLnBrk="1" hangingPunct="1"/>
            <a:r>
              <a:rPr lang="en-US" altLang="en-US" sz="2400" smtClean="0"/>
              <a:t>African American and Latino </a:t>
            </a:r>
            <a:br>
              <a:rPr lang="en-US" altLang="en-US" sz="2400" smtClean="0"/>
            </a:br>
            <a:r>
              <a:rPr lang="en-US" altLang="en-US" sz="2400" smtClean="0"/>
              <a:t>17 Year-Olds Do Math at Same Levels As White 13 Year-Olds</a:t>
            </a:r>
          </a:p>
        </p:txBody>
      </p:sp>
      <p:graphicFrame>
        <p:nvGraphicFramePr>
          <p:cNvPr id="6" name="Object 3"/>
          <p:cNvGraphicFramePr>
            <a:graphicFrameLocks noGrp="1" noChangeAspect="1"/>
          </p:cNvGraphicFramePr>
          <p:nvPr>
            <p:ph type="chart" idx="1"/>
          </p:nvPr>
        </p:nvGraphicFramePr>
        <p:xfrm>
          <a:off x="458788" y="1600200"/>
          <a:ext cx="8224837" cy="4524375"/>
        </p:xfrm>
        <a:graphic>
          <a:graphicData uri="http://schemas.openxmlformats.org/drawingml/2006/chart">
            <c:chart xmlns:c="http://schemas.openxmlformats.org/drawingml/2006/chart" xmlns:r="http://schemas.openxmlformats.org/officeDocument/2006/relationships" r:id="rId2"/>
          </a:graphicData>
        </a:graphic>
      </p:graphicFrame>
      <p:sp>
        <p:nvSpPr>
          <p:cNvPr id="34820" name="Rectangle 4"/>
          <p:cNvSpPr>
            <a:spLocks noChangeArrowheads="1"/>
          </p:cNvSpPr>
          <p:nvPr/>
        </p:nvSpPr>
        <p:spPr bwMode="auto">
          <a:xfrm>
            <a:off x="152400" y="6477000"/>
            <a:ext cx="7924800" cy="381000"/>
          </a:xfrm>
          <a:prstGeom prst="rect">
            <a:avLst/>
          </a:prstGeom>
          <a:noFill/>
          <a:ln w="9525">
            <a:noFill/>
            <a:miter lim="800000"/>
            <a:headEnd/>
            <a:tailEnd/>
          </a:ln>
        </p:spPr>
        <p:txBody>
          <a:bodyPr/>
          <a:lstStyle/>
          <a:p>
            <a:pPr>
              <a:spcBef>
                <a:spcPct val="50000"/>
              </a:spcBef>
            </a:pPr>
            <a:r>
              <a:rPr lang="en-US" sz="1400" u="sng"/>
              <a:t>Source</a:t>
            </a:r>
            <a:r>
              <a:rPr lang="en-US" sz="1400"/>
              <a:t>:  National Center for Education Statistics, NAEP 2004 Trends in Academic Progress</a:t>
            </a:r>
          </a:p>
        </p:txBody>
      </p:sp>
      <p:sp>
        <p:nvSpPr>
          <p:cNvPr id="34821" name="Text Box 5"/>
          <p:cNvSpPr txBox="1">
            <a:spLocks noChangeArrowheads="1"/>
          </p:cNvSpPr>
          <p:nvPr/>
        </p:nvSpPr>
        <p:spPr bwMode="auto">
          <a:xfrm>
            <a:off x="228600" y="6172200"/>
            <a:ext cx="2471738" cy="274638"/>
          </a:xfrm>
          <a:prstGeom prst="rect">
            <a:avLst/>
          </a:prstGeom>
          <a:noFill/>
          <a:ln w="44450">
            <a:noFill/>
            <a:miter lim="800000"/>
            <a:headEnd/>
            <a:tailEnd/>
          </a:ln>
        </p:spPr>
        <p:txBody>
          <a:bodyPr wrap="none">
            <a:spAutoFit/>
          </a:bodyPr>
          <a:lstStyle/>
          <a:p>
            <a:r>
              <a:rPr lang="en-US" sz="1200" b="1"/>
              <a:t>Note:  Long-Term Trends NAEP</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strips(downRight)">
                                      <p:cBhvr>
                                        <p:cTn id="7" dur="500"/>
                                        <p:tgtEl>
                                          <p:spTgt spid="6">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strips(downRight)">
                                      <p:cBhvr>
                                        <p:cTn id="12" dur="500"/>
                                        <p:tgtEl>
                                          <p:spTgt spid="6">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strips(downRight)">
                                      <p:cBhvr>
                                        <p:cTn id="17" dur="500"/>
                                        <p:tgtEl>
                                          <p:spTgt spid="6">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6">
                                            <p:graphicEl>
                                              <a:chart seriesIdx="2" categoryIdx="-4" bldStep="series"/>
                                            </p:graphicEl>
                                          </p:spTgt>
                                        </p:tgtEl>
                                        <p:attrNameLst>
                                          <p:attrName>style.visibility</p:attrName>
                                        </p:attrNameLst>
                                      </p:cBhvr>
                                      <p:to>
                                        <p:strVal val="visible"/>
                                      </p:to>
                                    </p:set>
                                    <p:animEffect transition="in" filter="strips(downRight)">
                                      <p:cBhvr>
                                        <p:cTn id="22" dur="500"/>
                                        <p:tgtEl>
                                          <p:spTgt spid="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series"/>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0" y="609600"/>
            <a:ext cx="9144000" cy="1143000"/>
          </a:xfrm>
        </p:spPr>
        <p:txBody>
          <a:bodyPr/>
          <a:lstStyle/>
          <a:p>
            <a:pPr eaLnBrk="1" hangingPunct="1"/>
            <a:r>
              <a:rPr lang="en-US" altLang="en-US" sz="2400" smtClean="0"/>
              <a:t>African American and Latino </a:t>
            </a:r>
            <a:br>
              <a:rPr lang="en-US" altLang="en-US" sz="2400" smtClean="0"/>
            </a:br>
            <a:r>
              <a:rPr lang="en-US" altLang="en-US" sz="2400" smtClean="0"/>
              <a:t>17 Year-Olds Read at Same Levels As White 13 Year-Olds</a:t>
            </a:r>
          </a:p>
        </p:txBody>
      </p:sp>
      <p:graphicFrame>
        <p:nvGraphicFramePr>
          <p:cNvPr id="6" name="Object 3"/>
          <p:cNvGraphicFramePr>
            <a:graphicFrameLocks noGrp="1" noChangeAspect="1"/>
          </p:cNvGraphicFramePr>
          <p:nvPr>
            <p:ph type="chart" idx="1"/>
          </p:nvPr>
        </p:nvGraphicFramePr>
        <p:xfrm>
          <a:off x="458788" y="1600200"/>
          <a:ext cx="8224837" cy="4524375"/>
        </p:xfrm>
        <a:graphic>
          <a:graphicData uri="http://schemas.openxmlformats.org/drawingml/2006/chart">
            <c:chart xmlns:c="http://schemas.openxmlformats.org/drawingml/2006/chart" xmlns:r="http://schemas.openxmlformats.org/officeDocument/2006/relationships" r:id="rId2"/>
          </a:graphicData>
        </a:graphic>
      </p:graphicFrame>
      <p:sp>
        <p:nvSpPr>
          <p:cNvPr id="35844" name="Rectangle 4"/>
          <p:cNvSpPr>
            <a:spLocks noChangeArrowheads="1"/>
          </p:cNvSpPr>
          <p:nvPr/>
        </p:nvSpPr>
        <p:spPr bwMode="auto">
          <a:xfrm>
            <a:off x="152400" y="6477000"/>
            <a:ext cx="7924800" cy="381000"/>
          </a:xfrm>
          <a:prstGeom prst="rect">
            <a:avLst/>
          </a:prstGeom>
          <a:noFill/>
          <a:ln w="9525">
            <a:noFill/>
            <a:miter lim="800000"/>
            <a:headEnd/>
            <a:tailEnd/>
          </a:ln>
        </p:spPr>
        <p:txBody>
          <a:bodyPr/>
          <a:lstStyle/>
          <a:p>
            <a:pPr>
              <a:spcBef>
                <a:spcPct val="50000"/>
              </a:spcBef>
            </a:pPr>
            <a:r>
              <a:rPr lang="en-US" sz="1400" u="sng"/>
              <a:t>Source</a:t>
            </a:r>
            <a:r>
              <a:rPr lang="en-US" sz="1400"/>
              <a:t>:  National Center for Education Statistics, NAEP 2004 Trends in Academic Progress</a:t>
            </a:r>
          </a:p>
        </p:txBody>
      </p:sp>
      <p:sp>
        <p:nvSpPr>
          <p:cNvPr id="35845" name="Text Box 5"/>
          <p:cNvSpPr txBox="1">
            <a:spLocks noChangeArrowheads="1"/>
          </p:cNvSpPr>
          <p:nvPr/>
        </p:nvSpPr>
        <p:spPr bwMode="auto">
          <a:xfrm>
            <a:off x="228600" y="6172200"/>
            <a:ext cx="2471738" cy="274638"/>
          </a:xfrm>
          <a:prstGeom prst="rect">
            <a:avLst/>
          </a:prstGeom>
          <a:noFill/>
          <a:ln w="44450">
            <a:noFill/>
            <a:miter lim="800000"/>
            <a:headEnd/>
            <a:tailEnd/>
          </a:ln>
        </p:spPr>
        <p:txBody>
          <a:bodyPr wrap="none">
            <a:spAutoFit/>
          </a:bodyPr>
          <a:lstStyle/>
          <a:p>
            <a:r>
              <a:rPr lang="en-US" sz="1200" b="1"/>
              <a:t>Note:  Long-Term Trends NAEP</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strips(downRight)">
                                      <p:cBhvr>
                                        <p:cTn id="7" dur="500"/>
                                        <p:tgtEl>
                                          <p:spTgt spid="6">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strips(downRight)">
                                      <p:cBhvr>
                                        <p:cTn id="12" dur="500"/>
                                        <p:tgtEl>
                                          <p:spTgt spid="6">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strips(downRight)">
                                      <p:cBhvr>
                                        <p:cTn id="17" dur="500"/>
                                        <p:tgtEl>
                                          <p:spTgt spid="6">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6">
                                            <p:graphicEl>
                                              <a:chart seriesIdx="2" categoryIdx="-4" bldStep="series"/>
                                            </p:graphicEl>
                                          </p:spTgt>
                                        </p:tgtEl>
                                        <p:attrNameLst>
                                          <p:attrName>style.visibility</p:attrName>
                                        </p:attrNameLst>
                                      </p:cBhvr>
                                      <p:to>
                                        <p:strVal val="visible"/>
                                      </p:to>
                                    </p:set>
                                    <p:animEffect transition="in" filter="strips(downRight)">
                                      <p:cBhvr>
                                        <p:cTn id="22" dur="500"/>
                                        <p:tgtEl>
                                          <p:spTgt spid="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series"/>
        </p:bldSub>
      </p:bldGraphic>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ctrTitle"/>
          </p:nvPr>
        </p:nvSpPr>
        <p:spPr/>
        <p:txBody>
          <a:bodyPr/>
          <a:lstStyle/>
          <a:p>
            <a:pPr eaLnBrk="1" hangingPunct="1"/>
            <a:r>
              <a:rPr lang="en-US" sz="6600" smtClean="0"/>
              <a:t>What Can We Do?</a:t>
            </a:r>
          </a:p>
        </p:txBody>
      </p:sp>
      <p:sp>
        <p:nvSpPr>
          <p:cNvPr id="3" name="Subtitle 2"/>
          <p:cNvSpPr>
            <a:spLocks noGrp="1"/>
          </p:cNvSpPr>
          <p:nvPr>
            <p:ph type="subTitle" idx="1"/>
          </p:nvPr>
        </p:nvSpPr>
        <p:spPr/>
        <p:txBody>
          <a:bodyPr/>
          <a:lstStyle/>
          <a:p>
            <a:pPr eaLnBrk="1" hangingPunct="1"/>
            <a:r>
              <a:rPr lang="en-US" dirty="0" smtClean="0"/>
              <a:t>An awful lot of educators have decided that we can’t do much.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normAutofit/>
          </a:bodyPr>
          <a:lstStyle/>
          <a:p>
            <a:pPr eaLnBrk="1" hangingPunct="1"/>
            <a:r>
              <a:rPr lang="en-US" sz="4000" dirty="0" smtClean="0"/>
              <a:t>What We Hear Many </a:t>
            </a:r>
            <a:r>
              <a:rPr lang="en-US" dirty="0" smtClean="0"/>
              <a:t>Educators</a:t>
            </a:r>
            <a:r>
              <a:rPr lang="en-US" sz="4000" dirty="0" smtClean="0"/>
              <a:t> Say:</a:t>
            </a:r>
          </a:p>
        </p:txBody>
      </p:sp>
      <p:sp>
        <p:nvSpPr>
          <p:cNvPr id="540675" name="Rectangle 3"/>
          <p:cNvSpPr>
            <a:spLocks noGrp="1" noChangeArrowheads="1"/>
          </p:cNvSpPr>
          <p:nvPr>
            <p:ph idx="1"/>
          </p:nvPr>
        </p:nvSpPr>
        <p:spPr/>
        <p:txBody>
          <a:bodyPr rtlCol="0">
            <a:normAutofit/>
          </a:bodyPr>
          <a:lstStyle/>
          <a:p>
            <a:pPr eaLnBrk="1" fontAlgn="auto" hangingPunct="1">
              <a:spcAft>
                <a:spcPts val="0"/>
              </a:spcAft>
              <a:defRPr/>
            </a:pPr>
            <a:r>
              <a:rPr lang="en-US" sz="3600" dirty="0" smtClean="0"/>
              <a:t>They’re poor</a:t>
            </a:r>
          </a:p>
          <a:p>
            <a:pPr eaLnBrk="1" fontAlgn="auto" hangingPunct="1">
              <a:spcAft>
                <a:spcPts val="0"/>
              </a:spcAft>
              <a:defRPr/>
            </a:pPr>
            <a:r>
              <a:rPr lang="en-US" sz="3600" dirty="0" smtClean="0"/>
              <a:t>Their parents don’t care</a:t>
            </a:r>
          </a:p>
          <a:p>
            <a:pPr eaLnBrk="1" fontAlgn="auto" hangingPunct="1">
              <a:spcAft>
                <a:spcPts val="0"/>
              </a:spcAft>
              <a:defRPr/>
            </a:pPr>
            <a:r>
              <a:rPr lang="en-US" sz="3600" dirty="0" smtClean="0"/>
              <a:t>They come to schools without breakfast</a:t>
            </a:r>
          </a:p>
          <a:p>
            <a:pPr eaLnBrk="1" fontAlgn="auto" hangingPunct="1">
              <a:spcAft>
                <a:spcPts val="0"/>
              </a:spcAft>
              <a:defRPr/>
            </a:pPr>
            <a:r>
              <a:rPr lang="en-US" sz="3600" dirty="0" smtClean="0"/>
              <a:t>Not enough books</a:t>
            </a:r>
          </a:p>
          <a:p>
            <a:pPr eaLnBrk="1" fontAlgn="auto" hangingPunct="1">
              <a:spcAft>
                <a:spcPts val="0"/>
              </a:spcAft>
              <a:defRPr/>
            </a:pPr>
            <a:r>
              <a:rPr lang="en-US" sz="3600" dirty="0" smtClean="0"/>
              <a:t>Not enough parents</a:t>
            </a:r>
          </a:p>
        </p:txBody>
      </p:sp>
      <p:sp>
        <p:nvSpPr>
          <p:cNvPr id="4" name="Text Placeholder 3"/>
          <p:cNvSpPr>
            <a:spLocks noGrp="1"/>
          </p:cNvSpPr>
          <p:nvPr>
            <p:ph type="body" sz="quarter" idx="10"/>
          </p:nvPr>
        </p:nvSpPr>
        <p:spPr/>
        <p:txBody>
          <a:bodyPr/>
          <a:lstStyle/>
          <a:p>
            <a:r>
              <a:rPr lang="en-US" dirty="0" smtClean="0"/>
              <a:t>N/A</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0675">
                                            <p:txEl>
                                              <p:pRg st="0" end="0"/>
                                            </p:txEl>
                                          </p:spTgt>
                                        </p:tgtEl>
                                        <p:attrNameLst>
                                          <p:attrName>style.visibility</p:attrName>
                                        </p:attrNameLst>
                                      </p:cBhvr>
                                      <p:to>
                                        <p:strVal val="visible"/>
                                      </p:to>
                                    </p:set>
                                    <p:anim calcmode="lin" valueType="num">
                                      <p:cBhvr additive="base">
                                        <p:cTn id="7" dur="1000" fill="hold"/>
                                        <p:tgtEl>
                                          <p:spTgt spid="540675">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540675">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540675">
                                            <p:txEl>
                                              <p:pRg st="1" end="1"/>
                                            </p:txEl>
                                          </p:spTgt>
                                        </p:tgtEl>
                                        <p:attrNameLst>
                                          <p:attrName>style.visibility</p:attrName>
                                        </p:attrNameLst>
                                      </p:cBhvr>
                                      <p:to>
                                        <p:strVal val="visible"/>
                                      </p:to>
                                    </p:set>
                                    <p:anim calcmode="lin" valueType="num">
                                      <p:cBhvr additive="base">
                                        <p:cTn id="12" dur="1000" fill="hold"/>
                                        <p:tgtEl>
                                          <p:spTgt spid="540675">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540675">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540675">
                                            <p:txEl>
                                              <p:pRg st="2" end="2"/>
                                            </p:txEl>
                                          </p:spTgt>
                                        </p:tgtEl>
                                        <p:attrNameLst>
                                          <p:attrName>style.visibility</p:attrName>
                                        </p:attrNameLst>
                                      </p:cBhvr>
                                      <p:to>
                                        <p:strVal val="visible"/>
                                      </p:to>
                                    </p:set>
                                    <p:anim calcmode="lin" valueType="num">
                                      <p:cBhvr additive="base">
                                        <p:cTn id="17" dur="1000" fill="hold"/>
                                        <p:tgtEl>
                                          <p:spTgt spid="540675">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540675">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540675">
                                            <p:txEl>
                                              <p:pRg st="3" end="3"/>
                                            </p:txEl>
                                          </p:spTgt>
                                        </p:tgtEl>
                                        <p:attrNameLst>
                                          <p:attrName>style.visibility</p:attrName>
                                        </p:attrNameLst>
                                      </p:cBhvr>
                                      <p:to>
                                        <p:strVal val="visible"/>
                                      </p:to>
                                    </p:set>
                                    <p:anim calcmode="lin" valueType="num">
                                      <p:cBhvr additive="base">
                                        <p:cTn id="22" dur="1000" fill="hold"/>
                                        <p:tgtEl>
                                          <p:spTgt spid="540675">
                                            <p:txEl>
                                              <p:pRg st="3" end="3"/>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540675">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4" fill="hold" grpId="0" nodeType="afterEffect">
                                  <p:stCondLst>
                                    <p:cond delay="0"/>
                                  </p:stCondLst>
                                  <p:childTnLst>
                                    <p:set>
                                      <p:cBhvr>
                                        <p:cTn id="26" dur="1" fill="hold">
                                          <p:stCondLst>
                                            <p:cond delay="0"/>
                                          </p:stCondLst>
                                        </p:cTn>
                                        <p:tgtEl>
                                          <p:spTgt spid="540675">
                                            <p:txEl>
                                              <p:pRg st="4" end="4"/>
                                            </p:txEl>
                                          </p:spTgt>
                                        </p:tgtEl>
                                        <p:attrNameLst>
                                          <p:attrName>style.visibility</p:attrName>
                                        </p:attrNameLst>
                                      </p:cBhvr>
                                      <p:to>
                                        <p:strVal val="visible"/>
                                      </p:to>
                                    </p:set>
                                    <p:anim calcmode="lin" valueType="num">
                                      <p:cBhvr additive="base">
                                        <p:cTn id="27" dur="1000" fill="hold"/>
                                        <p:tgtEl>
                                          <p:spTgt spid="540675">
                                            <p:txEl>
                                              <p:pRg st="4" end="4"/>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54067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675" grpId="0" build="p" autoUpdateAnimBg="0" advAuto="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ctrTitle"/>
          </p:nvPr>
        </p:nvSpPr>
        <p:spPr/>
        <p:txBody>
          <a:bodyPr rtlCol="0">
            <a:normAutofit/>
          </a:bodyPr>
          <a:lstStyle/>
          <a:p>
            <a:pPr eaLnBrk="1" fontAlgn="auto" hangingPunct="1">
              <a:spcAft>
                <a:spcPts val="0"/>
              </a:spcAft>
              <a:defRPr/>
            </a:pPr>
            <a:r>
              <a:rPr lang="en-US" sz="4000" dirty="0" smtClean="0"/>
              <a:t>But if they are right, why are low-income students and students of color </a:t>
            </a:r>
            <a:r>
              <a:rPr lang="en-US" sz="4000" dirty="0" smtClean="0">
                <a:solidFill>
                  <a:schemeClr val="accent2"/>
                </a:solidFill>
              </a:rPr>
              <a:t>performing so much higher </a:t>
            </a:r>
            <a:r>
              <a:rPr lang="en-US" sz="4000" dirty="0" smtClean="0"/>
              <a:t>in some schools…</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r>
              <a:rPr lang="en-US" sz="4900" b="1" dirty="0" smtClean="0"/>
              <a:t>George Hall Elementary School</a:t>
            </a:r>
            <a:br>
              <a:rPr lang="en-US" sz="4900" b="1" dirty="0" smtClean="0"/>
            </a:br>
            <a:r>
              <a:rPr lang="en-US" sz="3100" dirty="0" smtClean="0"/>
              <a:t>Mobile, AL</a:t>
            </a:r>
          </a:p>
        </p:txBody>
      </p:sp>
      <p:sp>
        <p:nvSpPr>
          <p:cNvPr id="20483" name="Content Placeholder 5"/>
          <p:cNvSpPr>
            <a:spLocks noGrp="1"/>
          </p:cNvSpPr>
          <p:nvPr>
            <p:ph idx="1"/>
          </p:nvPr>
        </p:nvSpPr>
        <p:spPr>
          <a:xfrm>
            <a:off x="762000" y="2057400"/>
            <a:ext cx="7620000" cy="4068763"/>
          </a:xfrm>
        </p:spPr>
        <p:txBody>
          <a:bodyPr/>
          <a:lstStyle/>
          <a:p>
            <a:endParaRPr lang="en-US" dirty="0" smtClean="0"/>
          </a:p>
          <a:p>
            <a:r>
              <a:rPr lang="en-US" dirty="0" smtClean="0"/>
              <a:t>530 Students</a:t>
            </a:r>
          </a:p>
          <a:p>
            <a:r>
              <a:rPr lang="en-US" dirty="0" smtClean="0"/>
              <a:t>100% African American</a:t>
            </a:r>
          </a:p>
          <a:p>
            <a:r>
              <a:rPr lang="en-US" dirty="0" smtClean="0"/>
              <a:t>99% Low-Income</a:t>
            </a:r>
          </a:p>
        </p:txBody>
      </p:sp>
      <p:sp>
        <p:nvSpPr>
          <p:cNvPr id="20484" name="Rectangle 3"/>
          <p:cNvSpPr>
            <a:spLocks noGrp="1" noChangeArrowheads="1"/>
          </p:cNvSpPr>
          <p:nvPr>
            <p:ph type="body" sz="quarter" idx="10"/>
          </p:nvPr>
        </p:nvSpPr>
        <p:spPr/>
        <p:txBody>
          <a:bodyPr/>
          <a:lstStyle/>
          <a:p>
            <a:r>
              <a:rPr lang="en-US" dirty="0" smtClean="0"/>
              <a:t>Alabama Department of Education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eaLnBrk="1" hangingPunct="1"/>
            <a:r>
              <a:rPr lang="en-US" sz="3600" dirty="0" smtClean="0"/>
              <a:t>8</a:t>
            </a:r>
            <a:r>
              <a:rPr lang="en-US" sz="3600" baseline="30000" dirty="0" smtClean="0"/>
              <a:t>th</a:t>
            </a:r>
            <a:r>
              <a:rPr lang="en-US" sz="3600" dirty="0" smtClean="0"/>
              <a:t> Grade Math: </a:t>
            </a:r>
            <a:br>
              <a:rPr lang="en-US" sz="3600" dirty="0" smtClean="0"/>
            </a:br>
            <a:r>
              <a:rPr lang="en-US" sz="3600" dirty="0" smtClean="0"/>
              <a:t>Progress for All Groups, Some Gap Narrowing</a:t>
            </a:r>
            <a:endParaRPr lang="en-US" dirty="0" smtClean="0"/>
          </a:p>
        </p:txBody>
      </p:sp>
      <p:graphicFrame>
        <p:nvGraphicFramePr>
          <p:cNvPr id="6" name="Object 3"/>
          <p:cNvGraphicFramePr>
            <a:graphicFrameLocks noGrp="1" noChangeAspect="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6"/>
          <p:cNvSpPr>
            <a:spLocks noGrp="1"/>
          </p:cNvSpPr>
          <p:nvPr>
            <p:ph type="body" sz="quarter" idx="10"/>
          </p:nvPr>
        </p:nvSpPr>
        <p:spPr/>
        <p:txBody>
          <a:bodyPr/>
          <a:lstStyle/>
          <a:p>
            <a:r>
              <a:rPr lang="en-US" dirty="0" smtClean="0"/>
              <a:t>NAEP 2008 Trends in Academic Progress, NCES</a:t>
            </a:r>
          </a:p>
          <a:p>
            <a:endParaRPr lang="en-US" dirty="0"/>
          </a:p>
        </p:txBody>
      </p:sp>
      <p:sp>
        <p:nvSpPr>
          <p:cNvPr id="24" name="TextBox 23"/>
          <p:cNvSpPr txBox="1"/>
          <p:nvPr/>
        </p:nvSpPr>
        <p:spPr>
          <a:xfrm>
            <a:off x="0" y="6047601"/>
            <a:ext cx="4343400" cy="276999"/>
          </a:xfrm>
          <a:prstGeom prst="rect">
            <a:avLst/>
          </a:prstGeom>
          <a:noFill/>
        </p:spPr>
        <p:txBody>
          <a:bodyPr wrap="square" rtlCol="0">
            <a:spAutoFit/>
          </a:bodyPr>
          <a:lstStyle/>
          <a:p>
            <a:r>
              <a:rPr lang="en-US" sz="1200" dirty="0" smtClean="0">
                <a:latin typeface="+mn-lt"/>
              </a:rPr>
              <a:t>*Denotes previous assessment format</a:t>
            </a:r>
            <a:endParaRPr lang="en-US" sz="1200" dirty="0">
              <a:latin typeface="+mn-lt"/>
            </a:endParaRPr>
          </a:p>
        </p:txBody>
      </p:sp>
      <p:sp>
        <p:nvSpPr>
          <p:cNvPr id="25" name="Oval 24"/>
          <p:cNvSpPr/>
          <p:nvPr/>
        </p:nvSpPr>
        <p:spPr>
          <a:xfrm>
            <a:off x="6477000" y="1676400"/>
            <a:ext cx="1676400" cy="35052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Four years ago, school was lowest performing in the district and among the bottom few in the state.  District reconstituted—and </a:t>
            </a:r>
            <a:r>
              <a:rPr lang="en-US" dirty="0" err="1" smtClean="0"/>
              <a:t>restaffed</a:t>
            </a:r>
            <a:r>
              <a:rPr lang="en-US" dirty="0" smtClean="0"/>
              <a:t>.</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George Hall Elementary, Grade 5 Math</a:t>
            </a:r>
            <a:br>
              <a:rPr lang="en-US" dirty="0" smtClean="0"/>
            </a:br>
            <a:r>
              <a:rPr lang="en-US" dirty="0" smtClean="0"/>
              <a:t>2008</a:t>
            </a: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Public Affairs Research Council of Alabama, “Does the System succeed with All Kinds of Kids.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chart seriesIdx="-4" categoryIdx="0" bldStep="category"/>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chart seriesIdx="-4" categoryIdx="1" bldStep="category"/>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chart seriesIdx="-4" categoryIdx="2" bldStep="category"/>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chart seriesIdx="-4" categoryIdx="3"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animBg="0"/>
        </p:bldSub>
      </p:bldGraphic>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George Hall Elementary, Grade 5 Reading</a:t>
            </a:r>
            <a:br>
              <a:rPr lang="en-US" dirty="0" smtClean="0"/>
            </a:br>
            <a:r>
              <a:rPr lang="en-US" dirty="0" smtClean="0"/>
              <a:t>2008</a:t>
            </a: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Public Affairs Research Council of Alabama, “Does the System Succeed with </a:t>
            </a:r>
            <a:r>
              <a:rPr lang="en-US" smtClean="0"/>
              <a:t>All Kinds of Kids.”</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chart seriesIdx="-4" categoryIdx="0" bldStep="category"/>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chart seriesIdx="-4" categoryIdx="1" bldStep="category"/>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chart seriesIdx="-4" categoryIdx="2" bldStep="category"/>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chart seriesIdx="-4" categoryIdx="3"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animBg="0"/>
        </p:bldSub>
      </p:bldGraphic>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457200" y="1219200"/>
            <a:ext cx="8229600" cy="1143000"/>
          </a:xfrm>
        </p:spPr>
        <p:txBody>
          <a:bodyPr/>
          <a:lstStyle/>
          <a:p>
            <a:r>
              <a:rPr lang="en-US" sz="4800" smtClean="0">
                <a:solidFill>
                  <a:schemeClr val="accent1"/>
                </a:solidFill>
                <a:latin typeface="Impact" pitchFamily="34" charset="0"/>
              </a:rPr>
              <a:t>Frankford Elementary School</a:t>
            </a:r>
          </a:p>
        </p:txBody>
      </p:sp>
      <p:pic>
        <p:nvPicPr>
          <p:cNvPr id="143363" name="Picture 3" descr="cropped Frankford classroom"/>
          <p:cNvPicPr>
            <a:picLocks noChangeAspect="1" noChangeArrowheads="1"/>
          </p:cNvPicPr>
          <p:nvPr/>
        </p:nvPicPr>
        <p:blipFill>
          <a:blip r:embed="rId2" cstate="email"/>
          <a:srcRect/>
          <a:stretch>
            <a:fillRect/>
          </a:stretch>
        </p:blipFill>
        <p:spPr bwMode="auto">
          <a:xfrm>
            <a:off x="990600" y="2438400"/>
            <a:ext cx="7162800" cy="3648075"/>
          </a:xfrm>
          <a:prstGeom prst="rect">
            <a:avLst/>
          </a:prstGeom>
          <a:noFill/>
          <a:ln w="25400">
            <a:solidFill>
              <a:srgbClr val="660066"/>
            </a:solid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sz="4000" smtClean="0">
                <a:solidFill>
                  <a:schemeClr val="accent1"/>
                </a:solidFill>
              </a:rPr>
              <a:t>Frankford Elementary</a:t>
            </a:r>
            <a:br>
              <a:rPr lang="en-US" sz="4000" smtClean="0">
                <a:solidFill>
                  <a:schemeClr val="accent1"/>
                </a:solidFill>
              </a:rPr>
            </a:br>
            <a:r>
              <a:rPr lang="en-US" sz="4000" smtClean="0">
                <a:solidFill>
                  <a:schemeClr val="accent1"/>
                </a:solidFill>
              </a:rPr>
              <a:t>Frankford, Delaware</a:t>
            </a:r>
          </a:p>
        </p:txBody>
      </p:sp>
      <p:sp>
        <p:nvSpPr>
          <p:cNvPr id="144387" name="Rectangle 3"/>
          <p:cNvSpPr>
            <a:spLocks noGrp="1" noChangeArrowheads="1"/>
          </p:cNvSpPr>
          <p:nvPr>
            <p:ph type="body" idx="1"/>
          </p:nvPr>
        </p:nvSpPr>
        <p:spPr/>
        <p:txBody>
          <a:bodyPr/>
          <a:lstStyle/>
          <a:p>
            <a:endParaRPr lang="en-US" smtClean="0"/>
          </a:p>
          <a:p>
            <a:r>
              <a:rPr lang="en-US" smtClean="0"/>
              <a:t>449 Students in Grades PreK-5</a:t>
            </a:r>
          </a:p>
          <a:p>
            <a:r>
              <a:rPr lang="en-US" smtClean="0"/>
              <a:t>29% African American</a:t>
            </a:r>
          </a:p>
          <a:p>
            <a:r>
              <a:rPr lang="en-US" smtClean="0"/>
              <a:t>34% Latino</a:t>
            </a:r>
          </a:p>
          <a:p>
            <a:r>
              <a:rPr lang="en-US" smtClean="0"/>
              <a:t>34% White</a:t>
            </a:r>
          </a:p>
          <a:p>
            <a:r>
              <a:rPr lang="en-US" smtClean="0"/>
              <a:t>76% Low-Income</a:t>
            </a:r>
          </a:p>
          <a:p>
            <a:pPr>
              <a:buFontTx/>
              <a:buNone/>
            </a:pPr>
            <a:endParaRPr lang="en-US" smtClean="0"/>
          </a:p>
        </p:txBody>
      </p:sp>
      <p:sp>
        <p:nvSpPr>
          <p:cNvPr id="1977348" name="Text Box 4"/>
          <p:cNvSpPr txBox="1">
            <a:spLocks noChangeArrowheads="1"/>
          </p:cNvSpPr>
          <p:nvPr/>
        </p:nvSpPr>
        <p:spPr bwMode="auto">
          <a:xfrm>
            <a:off x="1295400" y="6324600"/>
            <a:ext cx="7315200" cy="457200"/>
          </a:xfrm>
          <a:prstGeom prst="rect">
            <a:avLst/>
          </a:prstGeom>
          <a:noFill/>
          <a:ln w="44450">
            <a:noFill/>
            <a:miter lim="800000"/>
            <a:headEnd/>
            <a:tailEnd/>
          </a:ln>
        </p:spPr>
        <p:txBody>
          <a:bodyPr>
            <a:spAutoFit/>
          </a:bodyPr>
          <a:lstStyle/>
          <a:p>
            <a:pPr>
              <a:spcBef>
                <a:spcPct val="50000"/>
              </a:spcBef>
            </a:pPr>
            <a:r>
              <a:rPr lang="en-US" sz="1200"/>
              <a:t>Source: Delaware Department of Education Online School Profiles, http://issm.doe.state.de.us/profiles/EntitySearch.ASPX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773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734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lang="en-US" sz="3600" smtClean="0">
                <a:solidFill>
                  <a:schemeClr val="accent1"/>
                </a:solidFill>
              </a:rPr>
              <a:t>Frankford Elementary</a:t>
            </a:r>
            <a:br>
              <a:rPr lang="en-US" sz="3600" smtClean="0">
                <a:solidFill>
                  <a:schemeClr val="accent1"/>
                </a:solidFill>
              </a:rPr>
            </a:br>
            <a:r>
              <a:rPr lang="en-US" sz="3600" smtClean="0">
                <a:solidFill>
                  <a:schemeClr val="accent1"/>
                </a:solidFill>
              </a:rPr>
              <a:t>Closing Gaps, Grade 5 Reading</a:t>
            </a:r>
          </a:p>
        </p:txBody>
      </p:sp>
      <p:graphicFrame>
        <p:nvGraphicFramePr>
          <p:cNvPr id="24578" name="Object 3"/>
          <p:cNvGraphicFramePr>
            <a:graphicFrameLocks noGrp="1" noChangeAspect="1"/>
          </p:cNvGraphicFramePr>
          <p:nvPr>
            <p:ph idx="1"/>
          </p:nvPr>
        </p:nvGraphicFramePr>
        <p:xfrm>
          <a:off x="685800" y="1981200"/>
          <a:ext cx="7772400" cy="4113213"/>
        </p:xfrm>
        <a:graphic>
          <a:graphicData uri="http://schemas.openxmlformats.org/presentationml/2006/ole">
            <p:oleObj spid="_x0000_s1143810" r:id="rId3" imgW="7773074" imgH="4115157" progId="Excel.Sheet.8">
              <p:embed/>
            </p:oleObj>
          </a:graphicData>
        </a:graphic>
      </p:graphicFrame>
      <p:sp>
        <p:nvSpPr>
          <p:cNvPr id="24580" name="Text Box 4"/>
          <p:cNvSpPr txBox="1">
            <a:spLocks noChangeArrowheads="1"/>
          </p:cNvSpPr>
          <p:nvPr/>
        </p:nvSpPr>
        <p:spPr bwMode="auto">
          <a:xfrm>
            <a:off x="1295400" y="6324600"/>
            <a:ext cx="7315200" cy="457200"/>
          </a:xfrm>
          <a:prstGeom prst="rect">
            <a:avLst/>
          </a:prstGeom>
          <a:noFill/>
          <a:ln w="44450">
            <a:noFill/>
            <a:miter lim="800000"/>
            <a:headEnd/>
            <a:tailEnd/>
          </a:ln>
        </p:spPr>
        <p:txBody>
          <a:bodyPr>
            <a:spAutoFit/>
          </a:bodyPr>
          <a:lstStyle/>
          <a:p>
            <a:pPr>
              <a:spcBef>
                <a:spcPct val="50000"/>
              </a:spcBef>
            </a:pPr>
            <a:r>
              <a:rPr lang="en-US" sz="1200"/>
              <a:t>Source:  Delaware Department of Education, DSTP Online Reports, http://dstp.doe.k12.de.us/DSTPmart/default.asp</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r>
              <a:rPr lang="en-US" sz="3600" smtClean="0">
                <a:solidFill>
                  <a:schemeClr val="accent1"/>
                </a:solidFill>
              </a:rPr>
              <a:t>Frankford Elementary</a:t>
            </a:r>
            <a:br>
              <a:rPr lang="en-US" sz="3600" smtClean="0">
                <a:solidFill>
                  <a:schemeClr val="accent1"/>
                </a:solidFill>
              </a:rPr>
            </a:br>
            <a:r>
              <a:rPr lang="en-US" sz="3600" smtClean="0">
                <a:solidFill>
                  <a:schemeClr val="accent1"/>
                </a:solidFill>
              </a:rPr>
              <a:t>Closing Gaps, Grade 5 Math</a:t>
            </a:r>
          </a:p>
        </p:txBody>
      </p:sp>
      <p:graphicFrame>
        <p:nvGraphicFramePr>
          <p:cNvPr id="25602" name="Object 3"/>
          <p:cNvGraphicFramePr>
            <a:graphicFrameLocks noGrp="1" noChangeAspect="1"/>
          </p:cNvGraphicFramePr>
          <p:nvPr>
            <p:ph idx="1"/>
          </p:nvPr>
        </p:nvGraphicFramePr>
        <p:xfrm>
          <a:off x="685800" y="1981200"/>
          <a:ext cx="7772400" cy="4113213"/>
        </p:xfrm>
        <a:graphic>
          <a:graphicData uri="http://schemas.openxmlformats.org/presentationml/2006/ole">
            <p:oleObj spid="_x0000_s1144834" r:id="rId3" imgW="7773074" imgH="4115157" progId="Excel.Sheet.8">
              <p:embed/>
            </p:oleObj>
          </a:graphicData>
        </a:graphic>
      </p:graphicFrame>
      <p:sp>
        <p:nvSpPr>
          <p:cNvPr id="25604" name="Text Box 4"/>
          <p:cNvSpPr txBox="1">
            <a:spLocks noChangeArrowheads="1"/>
          </p:cNvSpPr>
          <p:nvPr/>
        </p:nvSpPr>
        <p:spPr bwMode="auto">
          <a:xfrm>
            <a:off x="1219200" y="6354763"/>
            <a:ext cx="7543800" cy="731837"/>
          </a:xfrm>
          <a:prstGeom prst="rect">
            <a:avLst/>
          </a:prstGeom>
          <a:noFill/>
          <a:ln w="44450">
            <a:noFill/>
            <a:miter lim="800000"/>
            <a:headEnd/>
            <a:tailEnd/>
          </a:ln>
        </p:spPr>
        <p:txBody>
          <a:bodyPr>
            <a:spAutoFit/>
          </a:bodyPr>
          <a:lstStyle/>
          <a:p>
            <a:pPr>
              <a:spcBef>
                <a:spcPct val="50000"/>
              </a:spcBef>
            </a:pPr>
            <a:r>
              <a:rPr lang="en-US" sz="1200"/>
              <a:t>Source:  Delaware Department of Education, DSTP Online Reports, http://dstp.doe.k12.de.us/DSTPmart/default.asp</a:t>
            </a:r>
          </a:p>
          <a:p>
            <a:pPr>
              <a:spcBef>
                <a:spcPct val="50000"/>
              </a:spcBef>
            </a:pPr>
            <a:endParaRPr lang="en-US" sz="120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r>
              <a:rPr lang="en-US" sz="3200" smtClean="0">
                <a:solidFill>
                  <a:schemeClr val="accent1"/>
                </a:solidFill>
              </a:rPr>
              <a:t>Frankford Elementary</a:t>
            </a:r>
            <a:br>
              <a:rPr lang="en-US" sz="3200" smtClean="0">
                <a:solidFill>
                  <a:schemeClr val="accent1"/>
                </a:solidFill>
              </a:rPr>
            </a:br>
            <a:r>
              <a:rPr lang="en-US" sz="3200" smtClean="0">
                <a:solidFill>
                  <a:schemeClr val="accent1"/>
                </a:solidFill>
              </a:rPr>
              <a:t>Higher Proficiency Rates than the State, </a:t>
            </a:r>
            <a:br>
              <a:rPr lang="en-US" sz="3200" smtClean="0">
                <a:solidFill>
                  <a:schemeClr val="accent1"/>
                </a:solidFill>
              </a:rPr>
            </a:br>
            <a:r>
              <a:rPr lang="en-US" sz="3200" smtClean="0">
                <a:solidFill>
                  <a:schemeClr val="accent1"/>
                </a:solidFill>
              </a:rPr>
              <a:t>2005 Grade 3 Reading</a:t>
            </a:r>
          </a:p>
        </p:txBody>
      </p:sp>
      <p:graphicFrame>
        <p:nvGraphicFramePr>
          <p:cNvPr id="26626" name="Object 3"/>
          <p:cNvGraphicFramePr>
            <a:graphicFrameLocks noGrp="1" noChangeAspect="1"/>
          </p:cNvGraphicFramePr>
          <p:nvPr>
            <p:ph idx="1"/>
          </p:nvPr>
        </p:nvGraphicFramePr>
        <p:xfrm>
          <a:off x="457200" y="1925638"/>
          <a:ext cx="8216900" cy="4473575"/>
        </p:xfrm>
        <a:graphic>
          <a:graphicData uri="http://schemas.openxmlformats.org/presentationml/2006/ole">
            <p:oleObj spid="_x0000_s1145858" r:id="rId3" imgW="8218120" imgH="4474852" progId="Excel.Sheet.8">
              <p:embed/>
            </p:oleObj>
          </a:graphicData>
        </a:graphic>
      </p:graphicFrame>
      <p:sp>
        <p:nvSpPr>
          <p:cNvPr id="26628" name="Text Box 4"/>
          <p:cNvSpPr txBox="1">
            <a:spLocks noChangeArrowheads="1"/>
          </p:cNvSpPr>
          <p:nvPr/>
        </p:nvSpPr>
        <p:spPr bwMode="auto">
          <a:xfrm>
            <a:off x="1143000" y="6354763"/>
            <a:ext cx="7391400" cy="731837"/>
          </a:xfrm>
          <a:prstGeom prst="rect">
            <a:avLst/>
          </a:prstGeom>
          <a:noFill/>
          <a:ln w="44450">
            <a:noFill/>
            <a:miter lim="800000"/>
            <a:headEnd/>
            <a:tailEnd/>
          </a:ln>
        </p:spPr>
        <p:txBody>
          <a:bodyPr>
            <a:spAutoFit/>
          </a:bodyPr>
          <a:lstStyle/>
          <a:p>
            <a:pPr>
              <a:spcBef>
                <a:spcPct val="50000"/>
              </a:spcBef>
            </a:pPr>
            <a:r>
              <a:rPr lang="en-US" sz="1200"/>
              <a:t>Source:  Delaware Department of Education, DSTP Online Reports, http://dstp.doe.k12.de.us/DSTPmart/default.asp</a:t>
            </a:r>
          </a:p>
          <a:p>
            <a:pPr>
              <a:spcBef>
                <a:spcPct val="50000"/>
              </a:spcBef>
            </a:pPr>
            <a:endParaRPr lang="en-US" sz="120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r>
              <a:rPr lang="en-US" sz="3200" smtClean="0">
                <a:solidFill>
                  <a:schemeClr val="accent1"/>
                </a:solidFill>
              </a:rPr>
              <a:t>Frankford Elementary</a:t>
            </a:r>
            <a:br>
              <a:rPr lang="en-US" sz="3200" smtClean="0">
                <a:solidFill>
                  <a:schemeClr val="accent1"/>
                </a:solidFill>
              </a:rPr>
            </a:br>
            <a:r>
              <a:rPr lang="en-US" sz="3200" smtClean="0">
                <a:solidFill>
                  <a:schemeClr val="accent1"/>
                </a:solidFill>
              </a:rPr>
              <a:t>Higher Proficiency Rates than the State, </a:t>
            </a:r>
            <a:br>
              <a:rPr lang="en-US" sz="3200" smtClean="0">
                <a:solidFill>
                  <a:schemeClr val="accent1"/>
                </a:solidFill>
              </a:rPr>
            </a:br>
            <a:r>
              <a:rPr lang="en-US" sz="3200" smtClean="0">
                <a:solidFill>
                  <a:schemeClr val="accent1"/>
                </a:solidFill>
              </a:rPr>
              <a:t>2005 Grade 3 Math</a:t>
            </a:r>
          </a:p>
        </p:txBody>
      </p:sp>
      <p:graphicFrame>
        <p:nvGraphicFramePr>
          <p:cNvPr id="27650" name="Object 3"/>
          <p:cNvGraphicFramePr>
            <a:graphicFrameLocks noGrp="1" noChangeAspect="1"/>
          </p:cNvGraphicFramePr>
          <p:nvPr>
            <p:ph idx="1"/>
          </p:nvPr>
        </p:nvGraphicFramePr>
        <p:xfrm>
          <a:off x="457200" y="1925638"/>
          <a:ext cx="8216900" cy="4473575"/>
        </p:xfrm>
        <a:graphic>
          <a:graphicData uri="http://schemas.openxmlformats.org/presentationml/2006/ole">
            <p:oleObj spid="_x0000_s1146882" r:id="rId3" imgW="8218120" imgH="4474852" progId="Excel.Sheet.8">
              <p:embed/>
            </p:oleObj>
          </a:graphicData>
        </a:graphic>
      </p:graphicFrame>
      <p:sp>
        <p:nvSpPr>
          <p:cNvPr id="27652" name="Text Box 4"/>
          <p:cNvSpPr txBox="1">
            <a:spLocks noChangeArrowheads="1"/>
          </p:cNvSpPr>
          <p:nvPr/>
        </p:nvSpPr>
        <p:spPr bwMode="auto">
          <a:xfrm>
            <a:off x="1143000" y="6324600"/>
            <a:ext cx="7620000" cy="731838"/>
          </a:xfrm>
          <a:prstGeom prst="rect">
            <a:avLst/>
          </a:prstGeom>
          <a:noFill/>
          <a:ln w="44450">
            <a:noFill/>
            <a:miter lim="800000"/>
            <a:headEnd/>
            <a:tailEnd/>
          </a:ln>
        </p:spPr>
        <p:txBody>
          <a:bodyPr>
            <a:spAutoFit/>
          </a:bodyPr>
          <a:lstStyle/>
          <a:p>
            <a:pPr>
              <a:spcBef>
                <a:spcPct val="50000"/>
              </a:spcBef>
            </a:pPr>
            <a:r>
              <a:rPr lang="en-US" sz="1200"/>
              <a:t>Source:  Delaware Department of Education, DSTP Online Reports, http://dstp.doe.k12.de.us/DSTPmart/default.asp</a:t>
            </a:r>
          </a:p>
          <a:p>
            <a:pPr>
              <a:spcBef>
                <a:spcPct val="50000"/>
              </a:spcBef>
            </a:pPr>
            <a:endParaRPr lang="en-US" sz="120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sz="2800" smtClean="0"/>
              <a:t>Osmond A. Church School</a:t>
            </a:r>
            <a:br>
              <a:rPr lang="en-US" sz="2800" smtClean="0"/>
            </a:br>
            <a:r>
              <a:rPr lang="en-US" sz="2800" smtClean="0"/>
              <a:t>New York, New York</a:t>
            </a:r>
          </a:p>
        </p:txBody>
      </p:sp>
      <p:pic>
        <p:nvPicPr>
          <p:cNvPr id="130051" name="Picture 3" descr="Osmond Church"/>
          <p:cNvPicPr>
            <a:picLocks noGrp="1" noChangeAspect="1" noChangeArrowheads="1"/>
          </p:cNvPicPr>
          <p:nvPr>
            <p:ph idx="1"/>
          </p:nvPr>
        </p:nvPicPr>
        <p:blipFill>
          <a:blip r:embed="rId2" cstate="email"/>
          <a:srcRect/>
          <a:stretch>
            <a:fillRect/>
          </a:stretch>
        </p:blipFill>
        <p:spPr>
          <a:xfrm>
            <a:off x="1252538" y="1600200"/>
            <a:ext cx="6638925" cy="4525963"/>
          </a:xfrm>
        </p:spPr>
      </p:pic>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Progress Even Clearer When Examined Over a Decade on the “Main NAEP” Exam</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a:xfrm>
            <a:off x="457200" y="381000"/>
            <a:ext cx="8458200" cy="762000"/>
          </a:xfrm>
        </p:spPr>
        <p:txBody>
          <a:bodyPr/>
          <a:lstStyle/>
          <a:p>
            <a:pPr algn="l">
              <a:defRPr/>
            </a:pPr>
            <a:r>
              <a:rPr lang="en-US" sz="2400">
                <a:effectLst>
                  <a:outerShdw blurRad="38100" dist="38100" dir="2700000" algn="tl">
                    <a:srgbClr val="000000"/>
                  </a:outerShdw>
                </a:effectLst>
              </a:rPr>
              <a:t>Osmond A. Church School, </a:t>
            </a:r>
            <a:br>
              <a:rPr lang="en-US" sz="2400">
                <a:effectLst>
                  <a:outerShdw blurRad="38100" dist="38100" dir="2700000" algn="tl">
                    <a:srgbClr val="000000"/>
                  </a:outerShdw>
                </a:effectLst>
              </a:rPr>
            </a:br>
            <a:r>
              <a:rPr lang="en-US" sz="2400">
                <a:effectLst>
                  <a:outerShdw blurRad="38100" dist="38100" dir="2700000" algn="tl">
                    <a:srgbClr val="000000"/>
                  </a:outerShdw>
                </a:effectLst>
              </a:rPr>
              <a:t>P.S./M.S. 124</a:t>
            </a:r>
            <a:br>
              <a:rPr lang="en-US" sz="2400">
                <a:effectLst>
                  <a:outerShdw blurRad="38100" dist="38100" dir="2700000" algn="tl">
                    <a:srgbClr val="000000"/>
                  </a:outerShdw>
                </a:effectLst>
              </a:rPr>
            </a:br>
            <a:r>
              <a:rPr lang="en-US" sz="2000">
                <a:effectLst>
                  <a:outerShdw blurRad="38100" dist="38100" dir="2700000" algn="tl">
                    <a:srgbClr val="000000"/>
                  </a:outerShdw>
                </a:effectLst>
              </a:rPr>
              <a:t>Queens, NY</a:t>
            </a:r>
          </a:p>
        </p:txBody>
      </p:sp>
      <p:sp>
        <p:nvSpPr>
          <p:cNvPr id="131075" name="Rectangle 3"/>
          <p:cNvSpPr>
            <a:spLocks noGrp="1" noChangeArrowheads="1"/>
          </p:cNvSpPr>
          <p:nvPr>
            <p:ph type="body" idx="1"/>
          </p:nvPr>
        </p:nvSpPr>
        <p:spPr>
          <a:xfrm>
            <a:off x="457200" y="1600200"/>
            <a:ext cx="8229600" cy="4754563"/>
          </a:xfrm>
        </p:spPr>
        <p:txBody>
          <a:bodyPr/>
          <a:lstStyle/>
          <a:p>
            <a:pPr>
              <a:lnSpc>
                <a:spcPct val="150000"/>
              </a:lnSpc>
              <a:buFont typeface="Arial" charset="0"/>
              <a:buChar char="►"/>
            </a:pPr>
            <a:r>
              <a:rPr lang="en-US" smtClean="0"/>
              <a:t> 924 students in grades PK-7*</a:t>
            </a:r>
          </a:p>
          <a:p>
            <a:pPr>
              <a:lnSpc>
                <a:spcPct val="150000"/>
              </a:lnSpc>
              <a:buFont typeface="Arial" charset="0"/>
              <a:buChar char="►"/>
            </a:pPr>
            <a:r>
              <a:rPr lang="en-US" smtClean="0"/>
              <a:t> 40% African American</a:t>
            </a:r>
          </a:p>
          <a:p>
            <a:pPr>
              <a:lnSpc>
                <a:spcPct val="150000"/>
              </a:lnSpc>
              <a:buFont typeface="Arial" charset="0"/>
              <a:buChar char="►"/>
            </a:pPr>
            <a:r>
              <a:rPr lang="en-US" smtClean="0"/>
              <a:t> 33% Asian </a:t>
            </a:r>
          </a:p>
          <a:p>
            <a:pPr>
              <a:lnSpc>
                <a:spcPct val="150000"/>
              </a:lnSpc>
              <a:buFont typeface="Arial" charset="0"/>
              <a:buChar char="►"/>
            </a:pPr>
            <a:r>
              <a:rPr lang="en-US" smtClean="0"/>
              <a:t> 23% Latino</a:t>
            </a:r>
          </a:p>
          <a:p>
            <a:pPr>
              <a:lnSpc>
                <a:spcPct val="150000"/>
              </a:lnSpc>
              <a:buFont typeface="Arial" charset="0"/>
              <a:buChar char="►"/>
            </a:pPr>
            <a:r>
              <a:rPr lang="en-US" smtClean="0"/>
              <a:t> 97% Low-Income</a:t>
            </a:r>
          </a:p>
          <a:p>
            <a:pPr>
              <a:buFont typeface="Arial" charset="0"/>
              <a:buChar char="►"/>
            </a:pPr>
            <a:endParaRPr lang="en-US" smtClean="0"/>
          </a:p>
        </p:txBody>
      </p:sp>
      <p:sp>
        <p:nvSpPr>
          <p:cNvPr id="131076" name="Text Box 4"/>
          <p:cNvSpPr txBox="1">
            <a:spLocks noChangeArrowheads="1"/>
          </p:cNvSpPr>
          <p:nvPr/>
        </p:nvSpPr>
        <p:spPr bwMode="auto">
          <a:xfrm>
            <a:off x="304800" y="6400800"/>
            <a:ext cx="8153400" cy="336550"/>
          </a:xfrm>
          <a:prstGeom prst="rect">
            <a:avLst/>
          </a:prstGeom>
          <a:noFill/>
          <a:ln w="44450">
            <a:noFill/>
            <a:miter lim="800000"/>
            <a:headEnd/>
            <a:tailEnd/>
          </a:ln>
        </p:spPr>
        <p:txBody>
          <a:bodyPr>
            <a:spAutoFit/>
          </a:bodyPr>
          <a:lstStyle/>
          <a:p>
            <a:pPr>
              <a:spcBef>
                <a:spcPct val="50000"/>
              </a:spcBef>
            </a:pPr>
            <a:r>
              <a:rPr lang="en-US" u="sng">
                <a:latin typeface="Century Schoolbook" pitchFamily="18" charset="0"/>
              </a:rPr>
              <a:t>Source</a:t>
            </a:r>
            <a:r>
              <a:rPr lang="en-US">
                <a:latin typeface="Century Schoolbook" pitchFamily="18" charset="0"/>
              </a:rPr>
              <a:t>:  New York Department of Education, https://www.nystart.gov/publicweb/</a:t>
            </a:r>
          </a:p>
        </p:txBody>
      </p:sp>
      <p:sp>
        <p:nvSpPr>
          <p:cNvPr id="131077" name="Text Box 5"/>
          <p:cNvSpPr txBox="1">
            <a:spLocks noChangeArrowheads="1"/>
          </p:cNvSpPr>
          <p:nvPr/>
        </p:nvSpPr>
        <p:spPr bwMode="auto">
          <a:xfrm>
            <a:off x="304800" y="5715000"/>
            <a:ext cx="5943600" cy="396875"/>
          </a:xfrm>
          <a:prstGeom prst="rect">
            <a:avLst/>
          </a:prstGeom>
          <a:noFill/>
          <a:ln w="9525">
            <a:noFill/>
            <a:miter lim="800000"/>
            <a:headEnd/>
            <a:tailEnd/>
          </a:ln>
        </p:spPr>
        <p:txBody>
          <a:bodyPr>
            <a:spAutoFit/>
          </a:bodyPr>
          <a:lstStyle/>
          <a:p>
            <a:pPr>
              <a:spcBef>
                <a:spcPct val="50000"/>
              </a:spcBef>
            </a:pPr>
            <a:r>
              <a:rPr lang="en-US" sz="2000" b="1"/>
              <a:t>* In 2005-06</a:t>
            </a:r>
          </a:p>
        </p:txBody>
      </p:sp>
    </p:spTree>
  </p:cSld>
  <p:clrMapOvr>
    <a:masterClrMapping/>
  </p:clrMapOvr>
  <p:transition advClick="0"/>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02" name="Object 2"/>
          <p:cNvGraphicFramePr>
            <a:graphicFrameLocks noGrp="1" noChangeAspect="1"/>
          </p:cNvGraphicFramePr>
          <p:nvPr>
            <p:ph idx="1"/>
          </p:nvPr>
        </p:nvGraphicFramePr>
        <p:xfrm>
          <a:off x="304800" y="1447800"/>
          <a:ext cx="8293100" cy="4699000"/>
        </p:xfrm>
        <a:graphic>
          <a:graphicData uri="http://schemas.openxmlformats.org/presentationml/2006/ole">
            <p:oleObj spid="_x0000_s1254402" r:id="rId3" imgW="8291279" imgH="4694327" progId="Excel.Sheet.8">
              <p:embed/>
            </p:oleObj>
          </a:graphicData>
        </a:graphic>
      </p:graphicFrame>
      <p:sp>
        <p:nvSpPr>
          <p:cNvPr id="51203" name="Text Box 3"/>
          <p:cNvSpPr txBox="1">
            <a:spLocks noChangeArrowheads="1"/>
          </p:cNvSpPr>
          <p:nvPr/>
        </p:nvSpPr>
        <p:spPr bwMode="auto">
          <a:xfrm>
            <a:off x="304800" y="6400800"/>
            <a:ext cx="8153400" cy="336550"/>
          </a:xfrm>
          <a:prstGeom prst="rect">
            <a:avLst/>
          </a:prstGeom>
          <a:noFill/>
          <a:ln w="44450">
            <a:noFill/>
            <a:miter lim="800000"/>
            <a:headEnd/>
            <a:tailEnd/>
          </a:ln>
        </p:spPr>
        <p:txBody>
          <a:bodyPr>
            <a:spAutoFit/>
          </a:bodyPr>
          <a:lstStyle/>
          <a:p>
            <a:pPr>
              <a:spcBef>
                <a:spcPct val="50000"/>
              </a:spcBef>
            </a:pPr>
            <a:r>
              <a:rPr lang="en-US" u="sng">
                <a:latin typeface="Century Schoolbook" pitchFamily="18" charset="0"/>
              </a:rPr>
              <a:t>Source</a:t>
            </a:r>
            <a:r>
              <a:rPr lang="en-US">
                <a:latin typeface="Century Schoolbook" pitchFamily="18" charset="0"/>
              </a:rPr>
              <a:t>:  New York Department of Education, https://www.nystart.gov/publicweb/</a:t>
            </a:r>
          </a:p>
        </p:txBody>
      </p:sp>
      <p:sp>
        <p:nvSpPr>
          <p:cNvPr id="1006596" name="Rectangle 4"/>
          <p:cNvSpPr>
            <a:spLocks noGrp="1" noChangeArrowheads="1"/>
          </p:cNvSpPr>
          <p:nvPr>
            <p:ph type="title"/>
          </p:nvPr>
        </p:nvSpPr>
        <p:spPr>
          <a:xfrm>
            <a:off x="1295400" y="274638"/>
            <a:ext cx="6629400" cy="1325562"/>
          </a:xfrm>
        </p:spPr>
        <p:txBody>
          <a:bodyPr/>
          <a:lstStyle/>
          <a:p>
            <a:pPr>
              <a:defRPr/>
            </a:pPr>
            <a:r>
              <a:rPr lang="en-US" sz="2800">
                <a:effectLst>
                  <a:outerShdw blurRad="38100" dist="38100" dir="2700000" algn="tl">
                    <a:srgbClr val="000000"/>
                  </a:outerShdw>
                </a:effectLst>
              </a:rPr>
              <a:t>Osmond A. Church School</a:t>
            </a:r>
            <a:r>
              <a:rPr lang="en-US" sz="2800"/>
              <a:t> </a:t>
            </a:r>
            <a:br>
              <a:rPr lang="en-US" sz="2800"/>
            </a:br>
            <a:r>
              <a:rPr lang="en-US" sz="2800"/>
              <a:t>High Achievement for All</a:t>
            </a:r>
            <a:br>
              <a:rPr lang="en-US" sz="2800"/>
            </a:br>
            <a:r>
              <a:rPr lang="en-US" sz="2000"/>
              <a:t>Grade 3 ELA (2006)</a:t>
            </a:r>
          </a:p>
        </p:txBody>
      </p:sp>
    </p:spTree>
  </p:cSld>
  <p:clrMapOvr>
    <a:masterClrMapping/>
  </p:clrMapOvr>
  <p:transition advClick="0"/>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26" name="Object 2"/>
          <p:cNvGraphicFramePr>
            <a:graphicFrameLocks noChangeAspect="1"/>
          </p:cNvGraphicFramePr>
          <p:nvPr>
            <p:ph idx="1"/>
          </p:nvPr>
        </p:nvGraphicFramePr>
        <p:xfrm>
          <a:off x="265113" y="1377950"/>
          <a:ext cx="8345487" cy="4613275"/>
        </p:xfrm>
        <a:graphic>
          <a:graphicData uri="http://schemas.openxmlformats.org/presentationml/2006/ole">
            <p:oleObj spid="_x0000_s1255426" name="Chart" r:id="rId3" imgW="8220201" imgH="4543597" progId="MSGraph.Chart.8">
              <p:embed followColorScheme="full"/>
            </p:oleObj>
          </a:graphicData>
        </a:graphic>
      </p:graphicFrame>
      <p:sp>
        <p:nvSpPr>
          <p:cNvPr id="52227" name="Text Box 3"/>
          <p:cNvSpPr txBox="1">
            <a:spLocks noChangeArrowheads="1"/>
          </p:cNvSpPr>
          <p:nvPr/>
        </p:nvSpPr>
        <p:spPr bwMode="auto">
          <a:xfrm>
            <a:off x="304800" y="6400800"/>
            <a:ext cx="8153400" cy="336550"/>
          </a:xfrm>
          <a:prstGeom prst="rect">
            <a:avLst/>
          </a:prstGeom>
          <a:noFill/>
          <a:ln w="44450">
            <a:noFill/>
            <a:miter lim="800000"/>
            <a:headEnd/>
            <a:tailEnd/>
          </a:ln>
        </p:spPr>
        <p:txBody>
          <a:bodyPr>
            <a:spAutoFit/>
          </a:bodyPr>
          <a:lstStyle/>
          <a:p>
            <a:pPr>
              <a:spcBef>
                <a:spcPct val="50000"/>
              </a:spcBef>
            </a:pPr>
            <a:r>
              <a:rPr lang="en-US" u="sng">
                <a:latin typeface="Century Schoolbook" pitchFamily="18" charset="0"/>
              </a:rPr>
              <a:t>Source</a:t>
            </a:r>
            <a:r>
              <a:rPr lang="en-US">
                <a:latin typeface="Century Schoolbook" pitchFamily="18" charset="0"/>
              </a:rPr>
              <a:t>:  New York Department of Education, https://www.nystart.gov/publicweb/</a:t>
            </a:r>
          </a:p>
        </p:txBody>
      </p:sp>
      <p:sp>
        <p:nvSpPr>
          <p:cNvPr id="1007620" name="Rectangle 4"/>
          <p:cNvSpPr>
            <a:spLocks noGrp="1" noChangeArrowheads="1"/>
          </p:cNvSpPr>
          <p:nvPr>
            <p:ph type="title"/>
          </p:nvPr>
        </p:nvSpPr>
        <p:spPr>
          <a:xfrm>
            <a:off x="1600200" y="274638"/>
            <a:ext cx="6172200" cy="1249362"/>
          </a:xfrm>
        </p:spPr>
        <p:txBody>
          <a:bodyPr/>
          <a:lstStyle/>
          <a:p>
            <a:pPr>
              <a:defRPr/>
            </a:pPr>
            <a:r>
              <a:rPr lang="en-US" sz="2400">
                <a:effectLst>
                  <a:outerShdw blurRad="38100" dist="38100" dir="2700000" algn="tl">
                    <a:srgbClr val="000000"/>
                  </a:outerShdw>
                </a:effectLst>
              </a:rPr>
              <a:t>Osmond A. Church School</a:t>
            </a:r>
            <a:r>
              <a:rPr lang="en-US" sz="2400"/>
              <a:t> High Achievement for All</a:t>
            </a:r>
            <a:r>
              <a:rPr lang="en-US" sz="2000"/>
              <a:t> </a:t>
            </a:r>
            <a:br>
              <a:rPr lang="en-US" sz="2000"/>
            </a:br>
            <a:r>
              <a:rPr lang="en-US" sz="1800"/>
              <a:t>Grade 6 Math (2006)</a:t>
            </a:r>
          </a:p>
        </p:txBody>
      </p:sp>
    </p:spTree>
  </p:cSld>
  <p:clrMapOvr>
    <a:masterClrMapping/>
  </p:clrMapOvr>
  <p:transition advClick="0"/>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normAutofit fontScale="90000"/>
          </a:bodyPr>
          <a:lstStyle/>
          <a:p>
            <a:r>
              <a:rPr lang="en-US" b="1" dirty="0" smtClean="0"/>
              <a:t>Elmont Memorial Junior-Senior High</a:t>
            </a:r>
            <a:br>
              <a:rPr lang="en-US" b="1" dirty="0" smtClean="0"/>
            </a:br>
            <a:r>
              <a:rPr lang="en-US" sz="3100" b="1" dirty="0" smtClean="0"/>
              <a:t>Elmont, New York</a:t>
            </a:r>
          </a:p>
        </p:txBody>
      </p:sp>
      <p:sp>
        <p:nvSpPr>
          <p:cNvPr id="77827" name="Content Placeholder 2"/>
          <p:cNvSpPr>
            <a:spLocks noGrp="1"/>
          </p:cNvSpPr>
          <p:nvPr>
            <p:ph idx="1"/>
          </p:nvPr>
        </p:nvSpPr>
        <p:spPr>
          <a:xfrm>
            <a:off x="762000" y="1981200"/>
            <a:ext cx="7620000" cy="4144963"/>
          </a:xfrm>
        </p:spPr>
        <p:txBody>
          <a:bodyPr/>
          <a:lstStyle/>
          <a:p>
            <a:r>
              <a:rPr lang="en-US" dirty="0" smtClean="0"/>
              <a:t>1,945 students in grades 7-12</a:t>
            </a:r>
          </a:p>
          <a:p>
            <a:pPr lvl="1"/>
            <a:r>
              <a:rPr lang="en-US" dirty="0" smtClean="0"/>
              <a:t>77% African American</a:t>
            </a:r>
          </a:p>
          <a:p>
            <a:r>
              <a:rPr lang="en-US" dirty="0" smtClean="0"/>
              <a:t>27% Low-Income</a:t>
            </a:r>
          </a:p>
        </p:txBody>
      </p:sp>
      <p:sp>
        <p:nvSpPr>
          <p:cNvPr id="77828" name="Text Placeholder 3"/>
          <p:cNvSpPr>
            <a:spLocks noGrp="1"/>
          </p:cNvSpPr>
          <p:nvPr>
            <p:ph type="body" sz="quarter" idx="10"/>
          </p:nvPr>
        </p:nvSpPr>
        <p:spPr/>
        <p:txBody>
          <a:bodyPr/>
          <a:lstStyle/>
          <a:p>
            <a:r>
              <a:rPr lang="en-US" smtClean="0"/>
              <a:t>New York Department of Education</a:t>
            </a:r>
          </a:p>
        </p:txBody>
      </p:sp>
      <p:pic>
        <p:nvPicPr>
          <p:cNvPr id="77830" name="Picture 4"/>
          <p:cNvPicPr>
            <a:picLocks noChangeAspect="1" noChangeArrowheads="1"/>
          </p:cNvPicPr>
          <p:nvPr/>
        </p:nvPicPr>
        <p:blipFill>
          <a:blip r:embed="rId2" cstate="email"/>
          <a:srcRect/>
          <a:stretch>
            <a:fillRect/>
          </a:stretch>
        </p:blipFill>
        <p:spPr bwMode="auto">
          <a:xfrm>
            <a:off x="4605338" y="3352800"/>
            <a:ext cx="4157662" cy="288925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58" name="Object 2"/>
          <p:cNvGraphicFramePr>
            <a:graphicFrameLocks noGrp="1" noChangeAspect="1"/>
          </p:cNvGraphicFramePr>
          <p:nvPr>
            <p:ph idx="1"/>
          </p:nvPr>
        </p:nvGraphicFramePr>
        <p:xfrm>
          <a:off x="268288" y="1371600"/>
          <a:ext cx="8326437" cy="4699000"/>
        </p:xfrm>
        <a:graphic>
          <a:graphicData uri="http://schemas.openxmlformats.org/presentationml/2006/ole">
            <p:oleObj spid="_x0000_s63490" r:id="rId3" imgW="8327858" imgH="4700423" progId="Excel.Sheet.8">
              <p:embed/>
            </p:oleObj>
          </a:graphicData>
        </a:graphic>
      </p:graphicFrame>
      <p:sp>
        <p:nvSpPr>
          <p:cNvPr id="21507" name="Rectangle 3"/>
          <p:cNvSpPr>
            <a:spLocks noGrp="1" noChangeArrowheads="1"/>
          </p:cNvSpPr>
          <p:nvPr>
            <p:ph type="title"/>
          </p:nvPr>
        </p:nvSpPr>
        <p:spPr>
          <a:xfrm>
            <a:off x="304800" y="274638"/>
            <a:ext cx="8534400" cy="1096962"/>
          </a:xfrm>
        </p:spPr>
        <p:txBody>
          <a:bodyPr rtlCol="0">
            <a:normAutofit fontScale="90000"/>
          </a:bodyPr>
          <a:lstStyle/>
          <a:p>
            <a:pPr eaLnBrk="1" fontAlgn="auto" hangingPunct="1">
              <a:spcAft>
                <a:spcPts val="0"/>
              </a:spcAft>
              <a:defRPr/>
            </a:pPr>
            <a:r>
              <a:rPr lang="en-US" sz="3200" smtClean="0"/>
              <a:t>Elmont: Out-Performing the State</a:t>
            </a:r>
            <a:br>
              <a:rPr lang="en-US" sz="3200" smtClean="0"/>
            </a:br>
            <a:r>
              <a:rPr lang="en-US" sz="3600" smtClean="0"/>
              <a:t>Secondary-Level English (2006)</a:t>
            </a:r>
          </a:p>
        </p:txBody>
      </p:sp>
      <p:sp>
        <p:nvSpPr>
          <p:cNvPr id="45060" name="Text Box 4"/>
          <p:cNvSpPr txBox="1">
            <a:spLocks noChangeArrowheads="1"/>
          </p:cNvSpPr>
          <p:nvPr/>
        </p:nvSpPr>
        <p:spPr bwMode="auto">
          <a:xfrm>
            <a:off x="0" y="6581775"/>
            <a:ext cx="7924800" cy="276225"/>
          </a:xfrm>
          <a:prstGeom prst="rect">
            <a:avLst/>
          </a:prstGeom>
          <a:noFill/>
          <a:ln w="44450">
            <a:noFill/>
            <a:miter lim="800000"/>
            <a:headEnd/>
            <a:tailEnd/>
          </a:ln>
        </p:spPr>
        <p:txBody>
          <a:bodyPr>
            <a:spAutoFit/>
          </a:bodyPr>
          <a:lstStyle/>
          <a:p>
            <a:pPr>
              <a:spcBef>
                <a:spcPct val="50000"/>
              </a:spcBef>
            </a:pPr>
            <a:r>
              <a:rPr lang="en-US" sz="1200" u="sng">
                <a:latin typeface="Calibri" pitchFamily="34" charset="0"/>
              </a:rPr>
              <a:t>Source</a:t>
            </a:r>
            <a:r>
              <a:rPr lang="en-US" sz="1200">
                <a:latin typeface="Calibri" pitchFamily="34" charset="0"/>
              </a:rPr>
              <a:t>:  New York Department of Education, https://www.nystart.gov/publicweb/</a:t>
            </a: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itle 1"/>
          <p:cNvSpPr>
            <a:spLocks noGrp="1"/>
          </p:cNvSpPr>
          <p:nvPr>
            <p:ph type="title"/>
          </p:nvPr>
        </p:nvSpPr>
        <p:spPr/>
        <p:txBody>
          <a:bodyPr/>
          <a:lstStyle/>
          <a:p>
            <a:r>
              <a:rPr lang="en-US" sz="3200" smtClean="0"/>
              <a:t>Improvement and High Performance </a:t>
            </a:r>
            <a:br>
              <a:rPr lang="en-US" sz="3200" smtClean="0"/>
            </a:br>
            <a:r>
              <a:rPr lang="en-US" sz="3200" smtClean="0"/>
              <a:t>at Elmont Memorial Junior-Senior High</a:t>
            </a:r>
          </a:p>
        </p:txBody>
      </p:sp>
      <p:graphicFrame>
        <p:nvGraphicFramePr>
          <p:cNvPr id="8" name="Content Placeholder 5"/>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29700" name="Text Placeholder 3"/>
          <p:cNvSpPr>
            <a:spLocks noGrp="1"/>
          </p:cNvSpPr>
          <p:nvPr>
            <p:ph type="body" sz="quarter" idx="10"/>
          </p:nvPr>
        </p:nvSpPr>
        <p:spPr/>
        <p:txBody>
          <a:bodyPr/>
          <a:lstStyle/>
          <a:p>
            <a:r>
              <a:rPr lang="en-US" smtClean="0"/>
              <a:t>New York Department of Education</a:t>
            </a:r>
          </a:p>
        </p:txBody>
      </p:sp>
      <p:cxnSp>
        <p:nvCxnSpPr>
          <p:cNvPr id="7" name="Straight Arrow Connector 6"/>
          <p:cNvCxnSpPr/>
          <p:nvPr/>
        </p:nvCxnSpPr>
        <p:spPr>
          <a:xfrm flipV="1">
            <a:off x="2819400" y="2590800"/>
            <a:ext cx="990600" cy="152400"/>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572000" y="2362200"/>
            <a:ext cx="990600" cy="152400"/>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fontScale="90000"/>
          </a:bodyPr>
          <a:lstStyle/>
          <a:p>
            <a:pPr>
              <a:defRPr/>
            </a:pPr>
            <a:r>
              <a:rPr lang="en-US" dirty="0" smtClean="0"/>
              <a:t>More Students Graduate at Elmont Memorial Junior-Senior High</a:t>
            </a:r>
          </a:p>
        </p:txBody>
      </p:sp>
      <p:graphicFrame>
        <p:nvGraphicFramePr>
          <p:cNvPr id="6" name="Content Placeholder 5"/>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30724" name="Text Placeholder 3"/>
          <p:cNvSpPr>
            <a:spLocks noGrp="1"/>
          </p:cNvSpPr>
          <p:nvPr>
            <p:ph type="body" sz="quarter" idx="10"/>
          </p:nvPr>
        </p:nvSpPr>
        <p:spPr/>
        <p:txBody>
          <a:bodyPr/>
          <a:lstStyle/>
          <a:p>
            <a:r>
              <a:rPr lang="en-US" smtClean="0"/>
              <a:t>New York Department of Education</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9634" name="Rectangle 2"/>
          <p:cNvSpPr>
            <a:spLocks noGrp="1" noChangeArrowheads="1"/>
          </p:cNvSpPr>
          <p:nvPr>
            <p:ph type="ctrTitle"/>
          </p:nvPr>
        </p:nvSpPr>
        <p:spPr/>
        <p:txBody>
          <a:bodyPr/>
          <a:lstStyle/>
          <a:p>
            <a:r>
              <a:rPr lang="en-US" sz="4000"/>
              <a:t>Very big differences at district level, too—even in the performance of the “same” group of students.</a:t>
            </a:r>
          </a:p>
        </p:txBody>
      </p:sp>
      <p:sp>
        <p:nvSpPr>
          <p:cNvPr id="1989635" name="Rectangle 3"/>
          <p:cNvSpPr>
            <a:spLocks noGrp="1" noChangeArrowheads="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noAutofit/>
          </a:bodyPr>
          <a:lstStyle/>
          <a:p>
            <a:r>
              <a:rPr lang="en-US" sz="3600" dirty="0" smtClean="0"/>
              <a:t>Low-Income </a:t>
            </a:r>
            <a:r>
              <a:rPr lang="en-US" sz="3600" dirty="0"/>
              <a:t>African American Scale Scores</a:t>
            </a:r>
          </a:p>
        </p:txBody>
      </p:sp>
      <p:graphicFrame>
        <p:nvGraphicFramePr>
          <p:cNvPr id="6" name="Object 2"/>
          <p:cNvGraphicFramePr>
            <a:graphicFrameLocks noGrp="1" noChangeAspect="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 Placeholder 8"/>
          <p:cNvSpPr>
            <a:spLocks noGrp="1"/>
          </p:cNvSpPr>
          <p:nvPr>
            <p:ph type="body" sz="quarter" idx="10"/>
          </p:nvPr>
        </p:nvSpPr>
        <p:spPr/>
        <p:txBody>
          <a:bodyPr/>
          <a:lstStyle/>
          <a:p>
            <a:r>
              <a:rPr lang="en-US" dirty="0" smtClean="0"/>
              <a:t>NAEP Data Explorer, NCES</a:t>
            </a:r>
          </a:p>
          <a:p>
            <a:endParaRPr lang="en-US" dirty="0"/>
          </a:p>
        </p:txBody>
      </p:sp>
      <p:cxnSp>
        <p:nvCxnSpPr>
          <p:cNvPr id="7" name="Straight Arrow Connector 6"/>
          <p:cNvCxnSpPr/>
          <p:nvPr/>
        </p:nvCxnSpPr>
        <p:spPr>
          <a:xfrm rot="5400000">
            <a:off x="6172200" y="3276600"/>
            <a:ext cx="2438400" cy="1588"/>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914400" y="2819400"/>
            <a:ext cx="1828800" cy="1588"/>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100000">
                                          <p:val>
                                            <p:strVal val="#ppt_x"/>
                                          </p:val>
                                        </p:tav>
                                      </p:tavLst>
                                    </p:anim>
                                    <p:anim calcmode="lin" valueType="num">
                                      <p:cBhvr>
                                        <p:cTn id="8" dur="500" fill="hold"/>
                                        <p:tgtEl>
                                          <p:spTgt spid="7"/>
                                        </p:tgtEl>
                                        <p:attrNameLst>
                                          <p:attrName>ppt_y</p:attrName>
                                        </p:attrNameLst>
                                      </p:cBhvr>
                                      <p:tavLst>
                                        <p:tav tm="0">
                                          <p:val>
                                            <p:strVal val="#ppt_y-#ppt_h/2"/>
                                          </p:val>
                                        </p:tav>
                                        <p:tav tm="100000">
                                          <p:val>
                                            <p:strVal val="#ppt_y"/>
                                          </p:val>
                                        </p:tav>
                                      </p:tavLst>
                                    </p:anim>
                                    <p:anim calcmode="lin" valueType="num">
                                      <p:cBhvr>
                                        <p:cTn id="9" dur="500" fill="hold"/>
                                        <p:tgtEl>
                                          <p:spTgt spid="7"/>
                                        </p:tgtEl>
                                        <p:attrNameLst>
                                          <p:attrName>ppt_w</p:attrName>
                                        </p:attrNameLst>
                                      </p:cBhvr>
                                      <p:tavLst>
                                        <p:tav tm="0">
                                          <p:val>
                                            <p:strVal val="#ppt_w"/>
                                          </p:val>
                                        </p:tav>
                                        <p:tav tm="100000">
                                          <p:val>
                                            <p:strVal val="#ppt_w"/>
                                          </p:val>
                                        </p:tav>
                                      </p:tavLst>
                                    </p:anim>
                                    <p:anim calcmode="lin" valueType="num">
                                      <p:cBhvr>
                                        <p:cTn id="10"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ppt_x</p:attrName>
                                        </p:attrNameLst>
                                      </p:cBhvr>
                                      <p:tavLst>
                                        <p:tav tm="0">
                                          <p:val>
                                            <p:strVal val="#ppt_x"/>
                                          </p:val>
                                        </p:tav>
                                        <p:tav tm="100000">
                                          <p:val>
                                            <p:strVal val="#ppt_x"/>
                                          </p:val>
                                        </p:tav>
                                      </p:tavLst>
                                    </p:anim>
                                    <p:anim calcmode="lin" valueType="num">
                                      <p:cBhvr>
                                        <p:cTn id="16" dur="500" fill="hold"/>
                                        <p:tgtEl>
                                          <p:spTgt spid="12"/>
                                        </p:tgtEl>
                                        <p:attrNameLst>
                                          <p:attrName>ppt_y</p:attrName>
                                        </p:attrNameLst>
                                      </p:cBhvr>
                                      <p:tavLst>
                                        <p:tav tm="0">
                                          <p:val>
                                            <p:strVal val="#ppt_y-#ppt_h/2"/>
                                          </p:val>
                                        </p:tav>
                                        <p:tav tm="100000">
                                          <p:val>
                                            <p:strVal val="#ppt_y"/>
                                          </p:val>
                                        </p:tav>
                                      </p:tavLst>
                                    </p:anim>
                                    <p:anim calcmode="lin" valueType="num">
                                      <p:cBhvr>
                                        <p:cTn id="17" dur="500" fill="hold"/>
                                        <p:tgtEl>
                                          <p:spTgt spid="12"/>
                                        </p:tgtEl>
                                        <p:attrNameLst>
                                          <p:attrName>ppt_w</p:attrName>
                                        </p:attrNameLst>
                                      </p:cBhvr>
                                      <p:tavLst>
                                        <p:tav tm="0">
                                          <p:val>
                                            <p:strVal val="#ppt_w"/>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noAutofit/>
          </a:bodyPr>
          <a:lstStyle/>
          <a:p>
            <a:r>
              <a:rPr lang="en-US" sz="3600" dirty="0" smtClean="0"/>
              <a:t>Low-Income </a:t>
            </a:r>
            <a:r>
              <a:rPr lang="en-US" sz="3600" dirty="0"/>
              <a:t>Latino Scale Scores</a:t>
            </a:r>
          </a:p>
        </p:txBody>
      </p:sp>
      <p:graphicFrame>
        <p:nvGraphicFramePr>
          <p:cNvPr id="7" name="Object 2"/>
          <p:cNvGraphicFramePr>
            <a:graphicFrameLocks noGrp="1" noChangeAspect="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 Placeholder 9"/>
          <p:cNvSpPr>
            <a:spLocks noGrp="1"/>
          </p:cNvSpPr>
          <p:nvPr>
            <p:ph type="body" sz="quarter" idx="10"/>
          </p:nvPr>
        </p:nvSpPr>
        <p:spPr/>
        <p:txBody>
          <a:bodyPr/>
          <a:lstStyle/>
          <a:p>
            <a:r>
              <a:rPr lang="en-US" dirty="0" smtClean="0"/>
              <a:t>NAEP Data Explorer, NCES</a:t>
            </a:r>
          </a:p>
          <a:p>
            <a:endParaRPr lang="en-US" dirty="0"/>
          </a:p>
        </p:txBody>
      </p:sp>
      <p:sp>
        <p:nvSpPr>
          <p:cNvPr id="105477" name="Text Box 5"/>
          <p:cNvSpPr txBox="1">
            <a:spLocks noChangeArrowheads="1"/>
          </p:cNvSpPr>
          <p:nvPr/>
        </p:nvSpPr>
        <p:spPr bwMode="auto">
          <a:xfrm>
            <a:off x="0" y="6062990"/>
            <a:ext cx="3023585" cy="261610"/>
          </a:xfrm>
          <a:prstGeom prst="rect">
            <a:avLst/>
          </a:prstGeom>
          <a:noFill/>
          <a:ln w="44450">
            <a:noFill/>
            <a:miter lim="800000"/>
            <a:headEnd/>
            <a:tailEnd/>
          </a:ln>
          <a:effectLst/>
        </p:spPr>
        <p:txBody>
          <a:bodyPr wrap="none">
            <a:spAutoFit/>
          </a:bodyPr>
          <a:lstStyle/>
          <a:p>
            <a:r>
              <a:rPr lang="en-US" sz="1100" dirty="0" smtClean="0">
                <a:latin typeface="+mn-lt"/>
              </a:rPr>
              <a:t>Note: Latino </a:t>
            </a:r>
            <a:r>
              <a:rPr lang="en-US" sz="1100" dirty="0">
                <a:latin typeface="+mn-lt"/>
              </a:rPr>
              <a:t>scores are not available for </a:t>
            </a:r>
            <a:r>
              <a:rPr lang="en-US" sz="1100" dirty="0" smtClean="0">
                <a:latin typeface="+mn-lt"/>
              </a:rPr>
              <a:t>Atlanta.</a:t>
            </a:r>
            <a:endParaRPr lang="en-US" sz="1100" dirty="0">
              <a:latin typeface="+mn-lt"/>
            </a:endParaRPr>
          </a:p>
        </p:txBody>
      </p:sp>
      <p:cxnSp>
        <p:nvCxnSpPr>
          <p:cNvPr id="6" name="Straight Arrow Connector 5"/>
          <p:cNvCxnSpPr/>
          <p:nvPr/>
        </p:nvCxnSpPr>
        <p:spPr>
          <a:xfrm rot="5400000">
            <a:off x="686594" y="2513806"/>
            <a:ext cx="2438400" cy="1588"/>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6706394" y="3275806"/>
            <a:ext cx="2438400" cy="1588"/>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100000">
                                          <p:val>
                                            <p:strVal val="#ppt_x"/>
                                          </p:val>
                                        </p:tav>
                                      </p:tavLst>
                                    </p:anim>
                                    <p:anim calcmode="lin" valueType="num">
                                      <p:cBhvr>
                                        <p:cTn id="8" dur="500" fill="hold"/>
                                        <p:tgtEl>
                                          <p:spTgt spid="6"/>
                                        </p:tgtEl>
                                        <p:attrNameLst>
                                          <p:attrName>ppt_y</p:attrName>
                                        </p:attrNameLst>
                                      </p:cBhvr>
                                      <p:tavLst>
                                        <p:tav tm="0">
                                          <p:val>
                                            <p:strVal val="#ppt_y-#ppt_h/2"/>
                                          </p:val>
                                        </p:tav>
                                        <p:tav tm="100000">
                                          <p:val>
                                            <p:strVal val="#ppt_y"/>
                                          </p:val>
                                        </p:tav>
                                      </p:tavLst>
                                    </p:anim>
                                    <p:anim calcmode="lin" valueType="num">
                                      <p:cBhvr>
                                        <p:cTn id="9" dur="500" fill="hold"/>
                                        <p:tgtEl>
                                          <p:spTgt spid="6"/>
                                        </p:tgtEl>
                                        <p:attrNameLst>
                                          <p:attrName>ppt_w</p:attrName>
                                        </p:attrNameLst>
                                      </p:cBhvr>
                                      <p:tavLst>
                                        <p:tav tm="0">
                                          <p:val>
                                            <p:strVal val="#ppt_w"/>
                                          </p:val>
                                        </p:tav>
                                        <p:tav tm="100000">
                                          <p:val>
                                            <p:strVal val="#ppt_w"/>
                                          </p:val>
                                        </p:tav>
                                      </p:tavLst>
                                    </p:anim>
                                    <p:anim calcmode="lin" valueType="num">
                                      <p:cBhvr>
                                        <p:cTn id="10"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ppt_x"/>
                                          </p:val>
                                        </p:tav>
                                        <p:tav tm="100000">
                                          <p:val>
                                            <p:strVal val="#ppt_x"/>
                                          </p:val>
                                        </p:tav>
                                      </p:tavLst>
                                    </p:anim>
                                    <p:anim calcmode="lin" valueType="num">
                                      <p:cBhvr>
                                        <p:cTn id="16" dur="500" fill="hold"/>
                                        <p:tgtEl>
                                          <p:spTgt spid="8"/>
                                        </p:tgtEl>
                                        <p:attrNameLst>
                                          <p:attrName>ppt_y</p:attrName>
                                        </p:attrNameLst>
                                      </p:cBhvr>
                                      <p:tavLst>
                                        <p:tav tm="0">
                                          <p:val>
                                            <p:strVal val="#ppt_y-#ppt_h/2"/>
                                          </p:val>
                                        </p:tav>
                                        <p:tav tm="100000">
                                          <p:val>
                                            <p:strVal val="#ppt_y"/>
                                          </p:val>
                                        </p:tav>
                                      </p:tavLst>
                                    </p:anim>
                                    <p:anim calcmode="lin" valueType="num">
                                      <p:cBhvr>
                                        <p:cTn id="17" dur="500" fill="hold"/>
                                        <p:tgtEl>
                                          <p:spTgt spid="8"/>
                                        </p:tgtEl>
                                        <p:attrNameLst>
                                          <p:attrName>ppt_w</p:attrName>
                                        </p:attrNameLst>
                                      </p:cBhvr>
                                      <p:tavLst>
                                        <p:tav tm="0">
                                          <p:val>
                                            <p:strVal val="#ppt_w"/>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1996 NAEP Grade 4 Math</a:t>
            </a: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NAEP Data Explorer, NCES</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noAutofit/>
          </a:bodyPr>
          <a:lstStyle/>
          <a:p>
            <a:r>
              <a:rPr lang="en-US" sz="3200" dirty="0" smtClean="0"/>
              <a:t>Low-Income </a:t>
            </a:r>
            <a:r>
              <a:rPr lang="en-US" sz="3200" dirty="0"/>
              <a:t>African American Scale Scores</a:t>
            </a:r>
          </a:p>
        </p:txBody>
      </p:sp>
      <p:graphicFrame>
        <p:nvGraphicFramePr>
          <p:cNvPr id="6" name="Object 2"/>
          <p:cNvGraphicFramePr>
            <a:graphicFrameLocks noGrp="1" noChangeAspect="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 Placeholder 8"/>
          <p:cNvSpPr>
            <a:spLocks noGrp="1"/>
          </p:cNvSpPr>
          <p:nvPr>
            <p:ph type="body" sz="quarter" idx="10"/>
          </p:nvPr>
        </p:nvSpPr>
        <p:spPr/>
        <p:txBody>
          <a:bodyPr/>
          <a:lstStyle/>
          <a:p>
            <a:r>
              <a:rPr lang="en-US" dirty="0" smtClean="0"/>
              <a:t>NAEP Data Explorer, NCES</a:t>
            </a:r>
          </a:p>
          <a:p>
            <a:endParaRPr lang="en-US" dirty="0"/>
          </a:p>
        </p:txBody>
      </p:sp>
      <p:cxnSp>
        <p:nvCxnSpPr>
          <p:cNvPr id="5" name="Straight Arrow Connector 4"/>
          <p:cNvCxnSpPr/>
          <p:nvPr/>
        </p:nvCxnSpPr>
        <p:spPr>
          <a:xfrm rot="5400000">
            <a:off x="6782594" y="3656806"/>
            <a:ext cx="2438400" cy="1588"/>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534194" y="2513806"/>
            <a:ext cx="2438400" cy="1588"/>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ppt_y-#ppt_h/2"/>
                                          </p:val>
                                        </p:tav>
                                        <p:tav tm="100000">
                                          <p:val>
                                            <p:strVal val="#ppt_y"/>
                                          </p:val>
                                        </p:tav>
                                      </p:tavLst>
                                    </p:anim>
                                    <p:anim calcmode="lin" valueType="num">
                                      <p:cBhvr>
                                        <p:cTn id="9" dur="500" fill="hold"/>
                                        <p:tgtEl>
                                          <p:spTgt spid="5"/>
                                        </p:tgtEl>
                                        <p:attrNameLst>
                                          <p:attrName>ppt_w</p:attrName>
                                        </p:attrNameLst>
                                      </p:cBhvr>
                                      <p:tavLst>
                                        <p:tav tm="0">
                                          <p:val>
                                            <p:strVal val="#ppt_w"/>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ppt_x</p:attrName>
                                        </p:attrNameLst>
                                      </p:cBhvr>
                                      <p:tavLst>
                                        <p:tav tm="0">
                                          <p:val>
                                            <p:strVal val="#ppt_x"/>
                                          </p:val>
                                        </p:tav>
                                        <p:tav tm="100000">
                                          <p:val>
                                            <p:strVal val="#ppt_x"/>
                                          </p:val>
                                        </p:tav>
                                      </p:tavLst>
                                    </p:anim>
                                    <p:anim calcmode="lin" valueType="num">
                                      <p:cBhvr>
                                        <p:cTn id="16" dur="500" fill="hold"/>
                                        <p:tgtEl>
                                          <p:spTgt spid="7"/>
                                        </p:tgtEl>
                                        <p:attrNameLst>
                                          <p:attrName>ppt_y</p:attrName>
                                        </p:attrNameLst>
                                      </p:cBhvr>
                                      <p:tavLst>
                                        <p:tav tm="0">
                                          <p:val>
                                            <p:strVal val="#ppt_y-#ppt_h/2"/>
                                          </p:val>
                                        </p:tav>
                                        <p:tav tm="100000">
                                          <p:val>
                                            <p:strVal val="#ppt_y"/>
                                          </p:val>
                                        </p:tav>
                                      </p:tavLst>
                                    </p:anim>
                                    <p:anim calcmode="lin" valueType="num">
                                      <p:cBhvr>
                                        <p:cTn id="17" dur="500" fill="hold"/>
                                        <p:tgtEl>
                                          <p:spTgt spid="7"/>
                                        </p:tgtEl>
                                        <p:attrNameLst>
                                          <p:attrName>ppt_w</p:attrName>
                                        </p:attrNameLst>
                                      </p:cBhvr>
                                      <p:tavLst>
                                        <p:tav tm="0">
                                          <p:val>
                                            <p:strVal val="#ppt_w"/>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noAutofit/>
          </a:bodyPr>
          <a:lstStyle/>
          <a:p>
            <a:r>
              <a:rPr lang="en-US" sz="3600" dirty="0" smtClean="0"/>
              <a:t>Low-Income </a:t>
            </a:r>
            <a:r>
              <a:rPr lang="en-US" sz="3600" dirty="0"/>
              <a:t>Latino Scale Scores</a:t>
            </a:r>
          </a:p>
        </p:txBody>
      </p:sp>
      <p:graphicFrame>
        <p:nvGraphicFramePr>
          <p:cNvPr id="7" name="Object 2"/>
          <p:cNvGraphicFramePr>
            <a:graphicFrameLocks noGrp="1" noChangeAspect="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 Placeholder 9"/>
          <p:cNvSpPr>
            <a:spLocks noGrp="1"/>
          </p:cNvSpPr>
          <p:nvPr>
            <p:ph type="body" sz="quarter" idx="10"/>
          </p:nvPr>
        </p:nvSpPr>
        <p:spPr/>
        <p:txBody>
          <a:bodyPr/>
          <a:lstStyle/>
          <a:p>
            <a:r>
              <a:rPr lang="en-US" dirty="0" smtClean="0"/>
              <a:t>NAEP Data Explorer, NCES</a:t>
            </a:r>
          </a:p>
          <a:p>
            <a:endParaRPr lang="en-US" dirty="0"/>
          </a:p>
        </p:txBody>
      </p:sp>
      <p:sp>
        <p:nvSpPr>
          <p:cNvPr id="133125" name="Text Box 5"/>
          <p:cNvSpPr txBox="1">
            <a:spLocks noChangeArrowheads="1"/>
          </p:cNvSpPr>
          <p:nvPr/>
        </p:nvSpPr>
        <p:spPr bwMode="auto">
          <a:xfrm>
            <a:off x="0" y="6096000"/>
            <a:ext cx="2985113" cy="261610"/>
          </a:xfrm>
          <a:prstGeom prst="rect">
            <a:avLst/>
          </a:prstGeom>
          <a:noFill/>
          <a:ln w="44450">
            <a:noFill/>
            <a:miter lim="800000"/>
            <a:headEnd/>
            <a:tailEnd/>
          </a:ln>
          <a:effectLst/>
        </p:spPr>
        <p:txBody>
          <a:bodyPr wrap="none">
            <a:spAutoFit/>
          </a:bodyPr>
          <a:lstStyle/>
          <a:p>
            <a:r>
              <a:rPr lang="en-US" sz="1100" dirty="0" smtClean="0">
                <a:latin typeface="+mn-lt"/>
              </a:rPr>
              <a:t>Note: Latino </a:t>
            </a:r>
            <a:r>
              <a:rPr lang="en-US" sz="1100" dirty="0">
                <a:latin typeface="+mn-lt"/>
              </a:rPr>
              <a:t>scores are not available for </a:t>
            </a:r>
            <a:r>
              <a:rPr lang="en-US" sz="1100" dirty="0" smtClean="0">
                <a:latin typeface="+mn-lt"/>
              </a:rPr>
              <a:t>Atlanta.</a:t>
            </a:r>
            <a:endParaRPr lang="en-US" sz="1100" dirty="0">
              <a:latin typeface="+mn-lt"/>
            </a:endParaRPr>
          </a:p>
        </p:txBody>
      </p:sp>
      <p:cxnSp>
        <p:nvCxnSpPr>
          <p:cNvPr id="6" name="Straight Arrow Connector 5"/>
          <p:cNvCxnSpPr/>
          <p:nvPr/>
        </p:nvCxnSpPr>
        <p:spPr>
          <a:xfrm rot="5400000">
            <a:off x="6706394" y="3275806"/>
            <a:ext cx="2438400" cy="1588"/>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610394" y="2285206"/>
            <a:ext cx="2438400" cy="1588"/>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100000">
                                          <p:val>
                                            <p:strVal val="#ppt_x"/>
                                          </p:val>
                                        </p:tav>
                                      </p:tavLst>
                                    </p:anim>
                                    <p:anim calcmode="lin" valueType="num">
                                      <p:cBhvr>
                                        <p:cTn id="8" dur="500" fill="hold"/>
                                        <p:tgtEl>
                                          <p:spTgt spid="6"/>
                                        </p:tgtEl>
                                        <p:attrNameLst>
                                          <p:attrName>ppt_y</p:attrName>
                                        </p:attrNameLst>
                                      </p:cBhvr>
                                      <p:tavLst>
                                        <p:tav tm="0">
                                          <p:val>
                                            <p:strVal val="#ppt_y-#ppt_h/2"/>
                                          </p:val>
                                        </p:tav>
                                        <p:tav tm="100000">
                                          <p:val>
                                            <p:strVal val="#ppt_y"/>
                                          </p:val>
                                        </p:tav>
                                      </p:tavLst>
                                    </p:anim>
                                    <p:anim calcmode="lin" valueType="num">
                                      <p:cBhvr>
                                        <p:cTn id="9" dur="500" fill="hold"/>
                                        <p:tgtEl>
                                          <p:spTgt spid="6"/>
                                        </p:tgtEl>
                                        <p:attrNameLst>
                                          <p:attrName>ppt_w</p:attrName>
                                        </p:attrNameLst>
                                      </p:cBhvr>
                                      <p:tavLst>
                                        <p:tav tm="0">
                                          <p:val>
                                            <p:strVal val="#ppt_w"/>
                                          </p:val>
                                        </p:tav>
                                        <p:tav tm="100000">
                                          <p:val>
                                            <p:strVal val="#ppt_w"/>
                                          </p:val>
                                        </p:tav>
                                      </p:tavLst>
                                    </p:anim>
                                    <p:anim calcmode="lin" valueType="num">
                                      <p:cBhvr>
                                        <p:cTn id="10"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ppt_x"/>
                                          </p:val>
                                        </p:tav>
                                        <p:tav tm="100000">
                                          <p:val>
                                            <p:strVal val="#ppt_x"/>
                                          </p:val>
                                        </p:tav>
                                      </p:tavLst>
                                    </p:anim>
                                    <p:anim calcmode="lin" valueType="num">
                                      <p:cBhvr>
                                        <p:cTn id="16" dur="500" fill="hold"/>
                                        <p:tgtEl>
                                          <p:spTgt spid="8"/>
                                        </p:tgtEl>
                                        <p:attrNameLst>
                                          <p:attrName>ppt_y</p:attrName>
                                        </p:attrNameLst>
                                      </p:cBhvr>
                                      <p:tavLst>
                                        <p:tav tm="0">
                                          <p:val>
                                            <p:strVal val="#ppt_y-#ppt_h/2"/>
                                          </p:val>
                                        </p:tav>
                                        <p:tav tm="100000">
                                          <p:val>
                                            <p:strVal val="#ppt_y"/>
                                          </p:val>
                                        </p:tav>
                                      </p:tavLst>
                                    </p:anim>
                                    <p:anim calcmode="lin" valueType="num">
                                      <p:cBhvr>
                                        <p:cTn id="17" dur="500" fill="hold"/>
                                        <p:tgtEl>
                                          <p:spTgt spid="8"/>
                                        </p:tgtEl>
                                        <p:attrNameLst>
                                          <p:attrName>ppt_w</p:attrName>
                                        </p:attrNameLst>
                                      </p:cBhvr>
                                      <p:tavLst>
                                        <p:tav tm="0">
                                          <p:val>
                                            <p:strVal val="#ppt_w"/>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026" name="Rectangle 2"/>
          <p:cNvSpPr>
            <a:spLocks noGrp="1" noChangeArrowheads="1"/>
          </p:cNvSpPr>
          <p:nvPr>
            <p:ph type="ctrTitle"/>
          </p:nvPr>
        </p:nvSpPr>
        <p:spPr/>
        <p:txBody>
          <a:bodyPr/>
          <a:lstStyle/>
          <a:p>
            <a:r>
              <a:rPr lang="en-US"/>
              <a:t>Even big differences in whole states</a:t>
            </a:r>
          </a:p>
        </p:txBody>
      </p:sp>
      <p:sp>
        <p:nvSpPr>
          <p:cNvPr id="769027" name="Rectangle 3"/>
          <p:cNvSpPr>
            <a:spLocks noGrp="1" noChangeArrowheads="1"/>
          </p:cNvSpPr>
          <p:nvPr>
            <p:ph type="subTitle" idx="1"/>
          </p:nvPr>
        </p:nvSpPr>
        <p:spPr/>
        <p:txBody>
          <a:bodyPr/>
          <a:lstStyle/>
          <a:p>
            <a:endParaRPr lang="en-US"/>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3714" name="Rectangle 2"/>
          <p:cNvSpPr>
            <a:spLocks noGrp="1" noChangeArrowheads="1"/>
          </p:cNvSpPr>
          <p:nvPr>
            <p:ph type="title"/>
          </p:nvPr>
        </p:nvSpPr>
        <p:spPr/>
        <p:txBody>
          <a:bodyPr/>
          <a:lstStyle/>
          <a:p>
            <a:r>
              <a:rPr lang="en-US" sz="2800"/>
              <a:t>2007 NAEP Grade 4 Reading </a:t>
            </a:r>
            <a:br>
              <a:rPr lang="en-US" sz="2800"/>
            </a:br>
            <a:r>
              <a:rPr lang="en-US" sz="2000"/>
              <a:t>Average Latino Scale Scores by State</a:t>
            </a:r>
          </a:p>
        </p:txBody>
      </p:sp>
      <p:graphicFrame>
        <p:nvGraphicFramePr>
          <p:cNvPr id="883715" name="Object 3"/>
          <p:cNvGraphicFramePr>
            <a:graphicFrameLocks noChangeAspect="1"/>
          </p:cNvGraphicFramePr>
          <p:nvPr>
            <p:ph idx="1"/>
          </p:nvPr>
        </p:nvGraphicFramePr>
        <p:xfrm>
          <a:off x="0" y="1638300"/>
          <a:ext cx="8940800" cy="4521200"/>
        </p:xfrm>
        <a:graphic>
          <a:graphicData uri="http://schemas.openxmlformats.org/presentationml/2006/ole">
            <p:oleObj spid="_x0000_s1257474" name="Chart" r:id="rId3" imgW="8934594" imgH="4524390" progId="MSGraph.Chart.8">
              <p:embed followColorScheme="full"/>
            </p:oleObj>
          </a:graphicData>
        </a:graphic>
      </p:graphicFrame>
      <p:sp>
        <p:nvSpPr>
          <p:cNvPr id="883716" name="Text Box 4"/>
          <p:cNvSpPr txBox="1">
            <a:spLocks noChangeArrowheads="1"/>
          </p:cNvSpPr>
          <p:nvPr/>
        </p:nvSpPr>
        <p:spPr bwMode="auto">
          <a:xfrm>
            <a:off x="0" y="6553200"/>
            <a:ext cx="8534400" cy="274638"/>
          </a:xfrm>
          <a:prstGeom prst="rect">
            <a:avLst/>
          </a:prstGeom>
          <a:noFill/>
          <a:ln w="44450">
            <a:noFill/>
            <a:miter lim="800000"/>
            <a:headEnd/>
            <a:tailEnd/>
          </a:ln>
          <a:effectLst/>
        </p:spPr>
        <p:txBody>
          <a:bodyPr>
            <a:spAutoFit/>
          </a:bodyPr>
          <a:lstStyle/>
          <a:p>
            <a:pPr>
              <a:spcBef>
                <a:spcPct val="50000"/>
              </a:spcBef>
            </a:pPr>
            <a:r>
              <a:rPr lang="en-US" sz="1200" u="sng"/>
              <a:t>Source</a:t>
            </a:r>
            <a:r>
              <a:rPr lang="en-US" sz="1200"/>
              <a:t>:  National Center for Education Statistics, NAEP Data Explorer, http://nces.ed.gov/nationsreportcard/nde/</a:t>
            </a:r>
          </a:p>
        </p:txBody>
      </p:sp>
      <p:sp>
        <p:nvSpPr>
          <p:cNvPr id="883717" name="Text Box 5"/>
          <p:cNvSpPr txBox="1">
            <a:spLocks noChangeArrowheads="1"/>
          </p:cNvSpPr>
          <p:nvPr/>
        </p:nvSpPr>
        <p:spPr bwMode="auto">
          <a:xfrm>
            <a:off x="5486400" y="1600200"/>
            <a:ext cx="3441700" cy="396875"/>
          </a:xfrm>
          <a:prstGeom prst="rect">
            <a:avLst/>
          </a:prstGeom>
          <a:noFill/>
          <a:ln w="44450">
            <a:noFill/>
            <a:miter lim="800000"/>
            <a:headEnd/>
            <a:tailEnd/>
          </a:ln>
          <a:effectLst/>
        </p:spPr>
        <p:txBody>
          <a:bodyPr wrap="none">
            <a:spAutoFit/>
          </a:bodyPr>
          <a:lstStyle/>
          <a:p>
            <a:r>
              <a:rPr lang="en-US" sz="2000" b="1"/>
              <a:t>Proficient Scale Score: 238</a:t>
            </a:r>
          </a:p>
        </p:txBody>
      </p:sp>
      <p:sp>
        <p:nvSpPr>
          <p:cNvPr id="883718" name="Line 6"/>
          <p:cNvSpPr>
            <a:spLocks noChangeShapeType="1"/>
          </p:cNvSpPr>
          <p:nvPr/>
        </p:nvSpPr>
        <p:spPr bwMode="auto">
          <a:xfrm flipH="1">
            <a:off x="3429000" y="2057400"/>
            <a:ext cx="76200" cy="1371600"/>
          </a:xfrm>
          <a:prstGeom prst="line">
            <a:avLst/>
          </a:prstGeom>
          <a:noFill/>
          <a:ln w="57150">
            <a:solidFill>
              <a:schemeClr val="tx1"/>
            </a:solidFill>
            <a:round/>
            <a:headEnd/>
            <a:tailEnd type="triangle" w="med" len="med"/>
          </a:ln>
          <a:effectLst/>
        </p:spPr>
        <p:txBody>
          <a:bodyPr/>
          <a:lstStyle/>
          <a:p>
            <a:endParaRPr lang="en-US"/>
          </a:p>
        </p:txBody>
      </p:sp>
      <p:sp>
        <p:nvSpPr>
          <p:cNvPr id="883719" name="Line 7"/>
          <p:cNvSpPr>
            <a:spLocks noChangeShapeType="1"/>
          </p:cNvSpPr>
          <p:nvPr/>
        </p:nvSpPr>
        <p:spPr bwMode="auto">
          <a:xfrm flipH="1">
            <a:off x="7772400" y="2667000"/>
            <a:ext cx="76200" cy="1371600"/>
          </a:xfrm>
          <a:prstGeom prst="line">
            <a:avLst/>
          </a:prstGeom>
          <a:noFill/>
          <a:ln w="57150">
            <a:solidFill>
              <a:schemeClr val="tx1"/>
            </a:solidFill>
            <a:round/>
            <a:headEnd/>
            <a:tailEnd type="triangle" w="med" len="med"/>
          </a:ln>
          <a:effectLst/>
        </p:spPr>
        <p:txBody>
          <a:bodyPr/>
          <a:lstStyle/>
          <a:p>
            <a:endParaRPr 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883718"/>
                                        </p:tgtEl>
                                        <p:attrNameLst>
                                          <p:attrName>style.visibility</p:attrName>
                                        </p:attrNameLst>
                                      </p:cBhvr>
                                      <p:to>
                                        <p:strVal val="visible"/>
                                      </p:to>
                                    </p:set>
                                    <p:anim calcmode="lin" valueType="num">
                                      <p:cBhvr>
                                        <p:cTn id="7" dur="500" fill="hold"/>
                                        <p:tgtEl>
                                          <p:spTgt spid="883718"/>
                                        </p:tgtEl>
                                        <p:attrNameLst>
                                          <p:attrName>ppt_x</p:attrName>
                                        </p:attrNameLst>
                                      </p:cBhvr>
                                      <p:tavLst>
                                        <p:tav tm="0">
                                          <p:val>
                                            <p:strVal val="#ppt_x"/>
                                          </p:val>
                                        </p:tav>
                                        <p:tav tm="100000">
                                          <p:val>
                                            <p:strVal val="#ppt_x"/>
                                          </p:val>
                                        </p:tav>
                                      </p:tavLst>
                                    </p:anim>
                                    <p:anim calcmode="lin" valueType="num">
                                      <p:cBhvr>
                                        <p:cTn id="8" dur="500" fill="hold"/>
                                        <p:tgtEl>
                                          <p:spTgt spid="883718"/>
                                        </p:tgtEl>
                                        <p:attrNameLst>
                                          <p:attrName>ppt_y</p:attrName>
                                        </p:attrNameLst>
                                      </p:cBhvr>
                                      <p:tavLst>
                                        <p:tav tm="0">
                                          <p:val>
                                            <p:strVal val="#ppt_y-#ppt_h/2"/>
                                          </p:val>
                                        </p:tav>
                                        <p:tav tm="100000">
                                          <p:val>
                                            <p:strVal val="#ppt_y"/>
                                          </p:val>
                                        </p:tav>
                                      </p:tavLst>
                                    </p:anim>
                                    <p:anim calcmode="lin" valueType="num">
                                      <p:cBhvr>
                                        <p:cTn id="9" dur="500" fill="hold"/>
                                        <p:tgtEl>
                                          <p:spTgt spid="883718"/>
                                        </p:tgtEl>
                                        <p:attrNameLst>
                                          <p:attrName>ppt_w</p:attrName>
                                        </p:attrNameLst>
                                      </p:cBhvr>
                                      <p:tavLst>
                                        <p:tav tm="0">
                                          <p:val>
                                            <p:strVal val="#ppt_w"/>
                                          </p:val>
                                        </p:tav>
                                        <p:tav tm="100000">
                                          <p:val>
                                            <p:strVal val="#ppt_w"/>
                                          </p:val>
                                        </p:tav>
                                      </p:tavLst>
                                    </p:anim>
                                    <p:anim calcmode="lin" valueType="num">
                                      <p:cBhvr>
                                        <p:cTn id="10" dur="500" fill="hold"/>
                                        <p:tgtEl>
                                          <p:spTgt spid="883718"/>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grpId="0" nodeType="clickEffect">
                                  <p:stCondLst>
                                    <p:cond delay="0"/>
                                  </p:stCondLst>
                                  <p:childTnLst>
                                    <p:set>
                                      <p:cBhvr>
                                        <p:cTn id="14" dur="1" fill="hold">
                                          <p:stCondLst>
                                            <p:cond delay="0"/>
                                          </p:stCondLst>
                                        </p:cTn>
                                        <p:tgtEl>
                                          <p:spTgt spid="883719"/>
                                        </p:tgtEl>
                                        <p:attrNameLst>
                                          <p:attrName>style.visibility</p:attrName>
                                        </p:attrNameLst>
                                      </p:cBhvr>
                                      <p:to>
                                        <p:strVal val="visible"/>
                                      </p:to>
                                    </p:set>
                                    <p:anim calcmode="lin" valueType="num">
                                      <p:cBhvr>
                                        <p:cTn id="15" dur="500" fill="hold"/>
                                        <p:tgtEl>
                                          <p:spTgt spid="883719"/>
                                        </p:tgtEl>
                                        <p:attrNameLst>
                                          <p:attrName>ppt_x</p:attrName>
                                        </p:attrNameLst>
                                      </p:cBhvr>
                                      <p:tavLst>
                                        <p:tav tm="0">
                                          <p:val>
                                            <p:strVal val="#ppt_x"/>
                                          </p:val>
                                        </p:tav>
                                        <p:tav tm="100000">
                                          <p:val>
                                            <p:strVal val="#ppt_x"/>
                                          </p:val>
                                        </p:tav>
                                      </p:tavLst>
                                    </p:anim>
                                    <p:anim calcmode="lin" valueType="num">
                                      <p:cBhvr>
                                        <p:cTn id="16" dur="500" fill="hold"/>
                                        <p:tgtEl>
                                          <p:spTgt spid="883719"/>
                                        </p:tgtEl>
                                        <p:attrNameLst>
                                          <p:attrName>ppt_y</p:attrName>
                                        </p:attrNameLst>
                                      </p:cBhvr>
                                      <p:tavLst>
                                        <p:tav tm="0">
                                          <p:val>
                                            <p:strVal val="#ppt_y-#ppt_h/2"/>
                                          </p:val>
                                        </p:tav>
                                        <p:tav tm="100000">
                                          <p:val>
                                            <p:strVal val="#ppt_y"/>
                                          </p:val>
                                        </p:tav>
                                      </p:tavLst>
                                    </p:anim>
                                    <p:anim calcmode="lin" valueType="num">
                                      <p:cBhvr>
                                        <p:cTn id="17" dur="500" fill="hold"/>
                                        <p:tgtEl>
                                          <p:spTgt spid="883719"/>
                                        </p:tgtEl>
                                        <p:attrNameLst>
                                          <p:attrName>ppt_w</p:attrName>
                                        </p:attrNameLst>
                                      </p:cBhvr>
                                      <p:tavLst>
                                        <p:tav tm="0">
                                          <p:val>
                                            <p:strVal val="#ppt_w"/>
                                          </p:val>
                                        </p:tav>
                                        <p:tav tm="100000">
                                          <p:val>
                                            <p:strVal val="#ppt_w"/>
                                          </p:val>
                                        </p:tav>
                                      </p:tavLst>
                                    </p:anim>
                                    <p:anim calcmode="lin" valueType="num">
                                      <p:cBhvr>
                                        <p:cTn id="18" dur="500" fill="hold"/>
                                        <p:tgtEl>
                                          <p:spTgt spid="8837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3718" grpId="0" animBg="1"/>
      <p:bldP spid="883719"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666" name="Rectangle 2"/>
          <p:cNvSpPr>
            <a:spLocks noGrp="1" noChangeArrowheads="1"/>
          </p:cNvSpPr>
          <p:nvPr>
            <p:ph type="title"/>
          </p:nvPr>
        </p:nvSpPr>
        <p:spPr/>
        <p:txBody>
          <a:bodyPr/>
          <a:lstStyle/>
          <a:p>
            <a:r>
              <a:rPr lang="en-US" sz="2800"/>
              <a:t>2007 NAEP Grade 4 Reading </a:t>
            </a:r>
            <a:br>
              <a:rPr lang="en-US" sz="2800"/>
            </a:br>
            <a:r>
              <a:rPr lang="en-US" sz="1800"/>
              <a:t>Average African American Scale Scores by State</a:t>
            </a:r>
          </a:p>
        </p:txBody>
      </p:sp>
      <p:graphicFrame>
        <p:nvGraphicFramePr>
          <p:cNvPr id="881667" name="Object 3"/>
          <p:cNvGraphicFramePr>
            <a:graphicFrameLocks noChangeAspect="1"/>
          </p:cNvGraphicFramePr>
          <p:nvPr>
            <p:ph idx="1"/>
          </p:nvPr>
        </p:nvGraphicFramePr>
        <p:xfrm>
          <a:off x="0" y="1636713"/>
          <a:ext cx="8872538" cy="4492625"/>
        </p:xfrm>
        <a:graphic>
          <a:graphicData uri="http://schemas.openxmlformats.org/presentationml/2006/ole">
            <p:oleObj spid="_x0000_s1256450" name="Chart" r:id="rId3" imgW="8934594" imgH="4524390" progId="MSGraph.Chart.8">
              <p:embed followColorScheme="full"/>
            </p:oleObj>
          </a:graphicData>
        </a:graphic>
      </p:graphicFrame>
      <p:sp>
        <p:nvSpPr>
          <p:cNvPr id="881668" name="Text Box 4"/>
          <p:cNvSpPr txBox="1">
            <a:spLocks noChangeArrowheads="1"/>
          </p:cNvSpPr>
          <p:nvPr/>
        </p:nvSpPr>
        <p:spPr bwMode="auto">
          <a:xfrm>
            <a:off x="0" y="6553200"/>
            <a:ext cx="8534400" cy="274638"/>
          </a:xfrm>
          <a:prstGeom prst="rect">
            <a:avLst/>
          </a:prstGeom>
          <a:noFill/>
          <a:ln w="44450">
            <a:noFill/>
            <a:miter lim="800000"/>
            <a:headEnd/>
            <a:tailEnd/>
          </a:ln>
          <a:effectLst/>
        </p:spPr>
        <p:txBody>
          <a:bodyPr>
            <a:spAutoFit/>
          </a:bodyPr>
          <a:lstStyle/>
          <a:p>
            <a:pPr>
              <a:spcBef>
                <a:spcPct val="50000"/>
              </a:spcBef>
            </a:pPr>
            <a:r>
              <a:rPr lang="en-US" sz="1200" u="sng"/>
              <a:t>Source</a:t>
            </a:r>
            <a:r>
              <a:rPr lang="en-US" sz="1200"/>
              <a:t>:  National Center for Education Statistics, NAEP Data Explorer, http://nces.ed.gov/nationsreportcard/nde/</a:t>
            </a:r>
          </a:p>
        </p:txBody>
      </p:sp>
      <p:sp>
        <p:nvSpPr>
          <p:cNvPr id="881669" name="Text Box 5"/>
          <p:cNvSpPr txBox="1">
            <a:spLocks noChangeArrowheads="1"/>
          </p:cNvSpPr>
          <p:nvPr/>
        </p:nvSpPr>
        <p:spPr bwMode="auto">
          <a:xfrm>
            <a:off x="5486400" y="1600200"/>
            <a:ext cx="3441700" cy="396875"/>
          </a:xfrm>
          <a:prstGeom prst="rect">
            <a:avLst/>
          </a:prstGeom>
          <a:noFill/>
          <a:ln w="44450">
            <a:noFill/>
            <a:miter lim="800000"/>
            <a:headEnd/>
            <a:tailEnd/>
          </a:ln>
          <a:effectLst/>
        </p:spPr>
        <p:txBody>
          <a:bodyPr wrap="none">
            <a:spAutoFit/>
          </a:bodyPr>
          <a:lstStyle/>
          <a:p>
            <a:r>
              <a:rPr lang="en-US" sz="2000" b="1"/>
              <a:t>Proficient Scale Score: 238</a:t>
            </a:r>
          </a:p>
        </p:txBody>
      </p:sp>
      <p:sp>
        <p:nvSpPr>
          <p:cNvPr id="881670" name="Line 6"/>
          <p:cNvSpPr>
            <a:spLocks noChangeShapeType="1"/>
          </p:cNvSpPr>
          <p:nvPr/>
        </p:nvSpPr>
        <p:spPr bwMode="auto">
          <a:xfrm flipH="1">
            <a:off x="1905000" y="1905000"/>
            <a:ext cx="76200" cy="1371600"/>
          </a:xfrm>
          <a:prstGeom prst="line">
            <a:avLst/>
          </a:prstGeom>
          <a:noFill/>
          <a:ln w="57150">
            <a:solidFill>
              <a:schemeClr val="tx1"/>
            </a:solidFill>
            <a:round/>
            <a:headEnd/>
            <a:tailEnd type="triangle" w="med" len="med"/>
          </a:ln>
          <a:effectLst/>
        </p:spPr>
        <p:txBody>
          <a:bodyPr/>
          <a:lstStyle/>
          <a:p>
            <a:endParaRPr lang="en-US"/>
          </a:p>
        </p:txBody>
      </p:sp>
      <p:sp>
        <p:nvSpPr>
          <p:cNvPr id="881671" name="Line 7"/>
          <p:cNvSpPr>
            <a:spLocks noChangeShapeType="1"/>
          </p:cNvSpPr>
          <p:nvPr/>
        </p:nvSpPr>
        <p:spPr bwMode="auto">
          <a:xfrm flipH="1">
            <a:off x="7315200" y="2514600"/>
            <a:ext cx="76200" cy="1371600"/>
          </a:xfrm>
          <a:prstGeom prst="line">
            <a:avLst/>
          </a:prstGeom>
          <a:noFill/>
          <a:ln w="57150">
            <a:solidFill>
              <a:schemeClr val="tx1"/>
            </a:solidFill>
            <a:round/>
            <a:headEnd/>
            <a:tailEnd type="triangle" w="med" len="med"/>
          </a:ln>
          <a:effectLst/>
        </p:spPr>
        <p:txBody>
          <a:bodyPr/>
          <a:lstStyle/>
          <a:p>
            <a:endParaRPr 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881670"/>
                                        </p:tgtEl>
                                        <p:attrNameLst>
                                          <p:attrName>style.visibility</p:attrName>
                                        </p:attrNameLst>
                                      </p:cBhvr>
                                      <p:to>
                                        <p:strVal val="visible"/>
                                      </p:to>
                                    </p:set>
                                    <p:anim calcmode="lin" valueType="num">
                                      <p:cBhvr>
                                        <p:cTn id="7" dur="500" fill="hold"/>
                                        <p:tgtEl>
                                          <p:spTgt spid="881670"/>
                                        </p:tgtEl>
                                        <p:attrNameLst>
                                          <p:attrName>ppt_x</p:attrName>
                                        </p:attrNameLst>
                                      </p:cBhvr>
                                      <p:tavLst>
                                        <p:tav tm="0">
                                          <p:val>
                                            <p:strVal val="#ppt_x"/>
                                          </p:val>
                                        </p:tav>
                                        <p:tav tm="100000">
                                          <p:val>
                                            <p:strVal val="#ppt_x"/>
                                          </p:val>
                                        </p:tav>
                                      </p:tavLst>
                                    </p:anim>
                                    <p:anim calcmode="lin" valueType="num">
                                      <p:cBhvr>
                                        <p:cTn id="8" dur="500" fill="hold"/>
                                        <p:tgtEl>
                                          <p:spTgt spid="881670"/>
                                        </p:tgtEl>
                                        <p:attrNameLst>
                                          <p:attrName>ppt_y</p:attrName>
                                        </p:attrNameLst>
                                      </p:cBhvr>
                                      <p:tavLst>
                                        <p:tav tm="0">
                                          <p:val>
                                            <p:strVal val="#ppt_y-#ppt_h/2"/>
                                          </p:val>
                                        </p:tav>
                                        <p:tav tm="100000">
                                          <p:val>
                                            <p:strVal val="#ppt_y"/>
                                          </p:val>
                                        </p:tav>
                                      </p:tavLst>
                                    </p:anim>
                                    <p:anim calcmode="lin" valueType="num">
                                      <p:cBhvr>
                                        <p:cTn id="9" dur="500" fill="hold"/>
                                        <p:tgtEl>
                                          <p:spTgt spid="881670"/>
                                        </p:tgtEl>
                                        <p:attrNameLst>
                                          <p:attrName>ppt_w</p:attrName>
                                        </p:attrNameLst>
                                      </p:cBhvr>
                                      <p:tavLst>
                                        <p:tav tm="0">
                                          <p:val>
                                            <p:strVal val="#ppt_w"/>
                                          </p:val>
                                        </p:tav>
                                        <p:tav tm="100000">
                                          <p:val>
                                            <p:strVal val="#ppt_w"/>
                                          </p:val>
                                        </p:tav>
                                      </p:tavLst>
                                    </p:anim>
                                    <p:anim calcmode="lin" valueType="num">
                                      <p:cBhvr>
                                        <p:cTn id="10" dur="500" fill="hold"/>
                                        <p:tgtEl>
                                          <p:spTgt spid="881670"/>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grpId="0" nodeType="clickEffect">
                                  <p:stCondLst>
                                    <p:cond delay="0"/>
                                  </p:stCondLst>
                                  <p:childTnLst>
                                    <p:set>
                                      <p:cBhvr>
                                        <p:cTn id="14" dur="1" fill="hold">
                                          <p:stCondLst>
                                            <p:cond delay="0"/>
                                          </p:stCondLst>
                                        </p:cTn>
                                        <p:tgtEl>
                                          <p:spTgt spid="881671"/>
                                        </p:tgtEl>
                                        <p:attrNameLst>
                                          <p:attrName>style.visibility</p:attrName>
                                        </p:attrNameLst>
                                      </p:cBhvr>
                                      <p:to>
                                        <p:strVal val="visible"/>
                                      </p:to>
                                    </p:set>
                                    <p:anim calcmode="lin" valueType="num">
                                      <p:cBhvr>
                                        <p:cTn id="15" dur="500" fill="hold"/>
                                        <p:tgtEl>
                                          <p:spTgt spid="881671"/>
                                        </p:tgtEl>
                                        <p:attrNameLst>
                                          <p:attrName>ppt_x</p:attrName>
                                        </p:attrNameLst>
                                      </p:cBhvr>
                                      <p:tavLst>
                                        <p:tav tm="0">
                                          <p:val>
                                            <p:strVal val="#ppt_x"/>
                                          </p:val>
                                        </p:tav>
                                        <p:tav tm="100000">
                                          <p:val>
                                            <p:strVal val="#ppt_x"/>
                                          </p:val>
                                        </p:tav>
                                      </p:tavLst>
                                    </p:anim>
                                    <p:anim calcmode="lin" valueType="num">
                                      <p:cBhvr>
                                        <p:cTn id="16" dur="500" fill="hold"/>
                                        <p:tgtEl>
                                          <p:spTgt spid="881671"/>
                                        </p:tgtEl>
                                        <p:attrNameLst>
                                          <p:attrName>ppt_y</p:attrName>
                                        </p:attrNameLst>
                                      </p:cBhvr>
                                      <p:tavLst>
                                        <p:tav tm="0">
                                          <p:val>
                                            <p:strVal val="#ppt_y-#ppt_h/2"/>
                                          </p:val>
                                        </p:tav>
                                        <p:tav tm="100000">
                                          <p:val>
                                            <p:strVal val="#ppt_y"/>
                                          </p:val>
                                        </p:tav>
                                      </p:tavLst>
                                    </p:anim>
                                    <p:anim calcmode="lin" valueType="num">
                                      <p:cBhvr>
                                        <p:cTn id="17" dur="500" fill="hold"/>
                                        <p:tgtEl>
                                          <p:spTgt spid="881671"/>
                                        </p:tgtEl>
                                        <p:attrNameLst>
                                          <p:attrName>ppt_w</p:attrName>
                                        </p:attrNameLst>
                                      </p:cBhvr>
                                      <p:tavLst>
                                        <p:tav tm="0">
                                          <p:val>
                                            <p:strVal val="#ppt_w"/>
                                          </p:val>
                                        </p:tav>
                                        <p:tav tm="100000">
                                          <p:val>
                                            <p:strVal val="#ppt_w"/>
                                          </p:val>
                                        </p:tav>
                                      </p:tavLst>
                                    </p:anim>
                                    <p:anim calcmode="lin" valueType="num">
                                      <p:cBhvr>
                                        <p:cTn id="18" dur="500" fill="hold"/>
                                        <p:tgtEl>
                                          <p:spTgt spid="88167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1670" grpId="0" animBg="1"/>
      <p:bldP spid="881671"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Let’s look a little closer at California’s performance—group for group--relative to other states</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2"/>
          <p:cNvSpPr>
            <a:spLocks noGrp="1" noChangeArrowheads="1"/>
          </p:cNvSpPr>
          <p:nvPr>
            <p:ph type="title"/>
          </p:nvPr>
        </p:nvSpPr>
        <p:spPr/>
        <p:txBody>
          <a:bodyPr/>
          <a:lstStyle/>
          <a:p>
            <a:pPr eaLnBrk="1" hangingPunct="1"/>
            <a:r>
              <a:rPr lang="en-US" sz="4000" smtClean="0"/>
              <a:t>2007 NAEP Grade 4 Reading </a:t>
            </a:r>
            <a:br>
              <a:rPr lang="en-US" sz="4000" smtClean="0"/>
            </a:br>
            <a:r>
              <a:rPr lang="en-US" sz="3200" smtClean="0"/>
              <a:t>Average Overall Scale Scores by State</a:t>
            </a:r>
          </a:p>
        </p:txBody>
      </p:sp>
      <p:graphicFrame>
        <p:nvGraphicFramePr>
          <p:cNvPr id="62466" name="Object 3"/>
          <p:cNvGraphicFramePr>
            <a:graphicFrameLocks noGrp="1" noChangeAspect="1"/>
          </p:cNvGraphicFramePr>
          <p:nvPr>
            <p:ph idx="1"/>
          </p:nvPr>
        </p:nvGraphicFramePr>
        <p:xfrm>
          <a:off x="0" y="1636713"/>
          <a:ext cx="8872538" cy="4492625"/>
        </p:xfrm>
        <a:graphic>
          <a:graphicData uri="http://schemas.openxmlformats.org/presentationml/2006/ole">
            <p:oleObj spid="_x0000_s1260546" r:id="rId3" imgW="8870449" imgH="4493141" progId="Excel.Sheet.8">
              <p:embed/>
            </p:oleObj>
          </a:graphicData>
        </a:graphic>
      </p:graphicFrame>
      <p:sp>
        <p:nvSpPr>
          <p:cNvPr id="62468" name="Text Box 4"/>
          <p:cNvSpPr txBox="1">
            <a:spLocks noChangeArrowheads="1"/>
          </p:cNvSpPr>
          <p:nvPr/>
        </p:nvSpPr>
        <p:spPr bwMode="auto">
          <a:xfrm>
            <a:off x="0" y="6553200"/>
            <a:ext cx="8534400" cy="274638"/>
          </a:xfrm>
          <a:prstGeom prst="rect">
            <a:avLst/>
          </a:prstGeom>
          <a:noFill/>
          <a:ln w="44450">
            <a:noFill/>
            <a:miter lim="800000"/>
            <a:headEnd/>
            <a:tailEnd/>
          </a:ln>
        </p:spPr>
        <p:txBody>
          <a:bodyPr>
            <a:spAutoFit/>
          </a:bodyPr>
          <a:lstStyle/>
          <a:p>
            <a:pPr>
              <a:spcBef>
                <a:spcPct val="50000"/>
              </a:spcBef>
            </a:pPr>
            <a:r>
              <a:rPr lang="en-US" u="sng"/>
              <a:t>Source</a:t>
            </a:r>
            <a:r>
              <a:rPr lang="en-US"/>
              <a:t>:  National Center for Education Statistics, NAEP Data Explorer, http://nces.ed.gov/nationsreportcard/nde/</a:t>
            </a:r>
          </a:p>
        </p:txBody>
      </p:sp>
      <p:sp>
        <p:nvSpPr>
          <p:cNvPr id="62469" name="Text Box 5"/>
          <p:cNvSpPr txBox="1">
            <a:spLocks noChangeArrowheads="1"/>
          </p:cNvSpPr>
          <p:nvPr/>
        </p:nvSpPr>
        <p:spPr bwMode="auto">
          <a:xfrm>
            <a:off x="5486400" y="1600200"/>
            <a:ext cx="3276600" cy="400050"/>
          </a:xfrm>
          <a:prstGeom prst="rect">
            <a:avLst/>
          </a:prstGeom>
          <a:noFill/>
          <a:ln w="44450">
            <a:noFill/>
            <a:miter lim="800000"/>
            <a:headEnd/>
            <a:tailEnd/>
          </a:ln>
        </p:spPr>
        <p:txBody>
          <a:bodyPr wrap="none">
            <a:spAutoFit/>
          </a:bodyPr>
          <a:lstStyle/>
          <a:p>
            <a:r>
              <a:rPr lang="en-US" sz="2000"/>
              <a:t>Proficient Scale Score: 238</a:t>
            </a:r>
          </a:p>
        </p:txBody>
      </p:sp>
      <p:sp>
        <p:nvSpPr>
          <p:cNvPr id="124934" name="Line 6"/>
          <p:cNvSpPr>
            <a:spLocks noChangeShapeType="1"/>
          </p:cNvSpPr>
          <p:nvPr/>
        </p:nvSpPr>
        <p:spPr bwMode="auto">
          <a:xfrm>
            <a:off x="8305800" y="2209800"/>
            <a:ext cx="76200" cy="1143000"/>
          </a:xfrm>
          <a:prstGeom prst="line">
            <a:avLst/>
          </a:prstGeom>
          <a:noFill/>
          <a:ln w="44450">
            <a:solidFill>
              <a:srgbClr val="FF00FF"/>
            </a:solidFill>
            <a:round/>
            <a:headEnd/>
            <a:tailEnd type="triangle" w="med" len="med"/>
          </a:ln>
        </p:spPr>
        <p:txBody>
          <a:bodyPr/>
          <a:lstStyle/>
          <a:p>
            <a:endParaRPr lang="en-US"/>
          </a:p>
        </p:txBody>
      </p:sp>
      <p:sp>
        <p:nvSpPr>
          <p:cNvPr id="62471" name="Line 7"/>
          <p:cNvSpPr>
            <a:spLocks noChangeShapeType="1"/>
          </p:cNvSpPr>
          <p:nvPr/>
        </p:nvSpPr>
        <p:spPr bwMode="auto">
          <a:xfrm>
            <a:off x="5410200" y="2286000"/>
            <a:ext cx="0" cy="457200"/>
          </a:xfrm>
          <a:prstGeom prst="line">
            <a:avLst/>
          </a:prstGeom>
          <a:noFill/>
          <a:ln w="44450">
            <a:solidFill>
              <a:srgbClr val="FF9900"/>
            </a:solidFill>
            <a:round/>
            <a:headEnd/>
            <a:tailEnd type="triangle" w="med" len="med"/>
          </a:ln>
        </p:spPr>
        <p:txBody>
          <a:bodyPr/>
          <a:lstStyle/>
          <a:p>
            <a:endParaRPr lang="en-US"/>
          </a:p>
        </p:txBody>
      </p:sp>
      <p:sp>
        <p:nvSpPr>
          <p:cNvPr id="124936" name="Text Box 8"/>
          <p:cNvSpPr txBox="1">
            <a:spLocks noChangeArrowheads="1"/>
          </p:cNvSpPr>
          <p:nvPr/>
        </p:nvSpPr>
        <p:spPr bwMode="auto">
          <a:xfrm>
            <a:off x="6781800" y="2133600"/>
            <a:ext cx="1447800" cy="336550"/>
          </a:xfrm>
          <a:prstGeom prst="rect">
            <a:avLst/>
          </a:prstGeom>
          <a:noFill/>
          <a:ln w="44450">
            <a:noFill/>
            <a:miter lim="800000"/>
            <a:headEnd/>
            <a:tailEnd/>
          </a:ln>
        </p:spPr>
        <p:txBody>
          <a:bodyPr>
            <a:spAutoFit/>
          </a:bodyPr>
          <a:lstStyle/>
          <a:p>
            <a:pPr>
              <a:spcBef>
                <a:spcPct val="50000"/>
              </a:spcBef>
            </a:pPr>
            <a:r>
              <a:rPr lang="en-US" sz="1600" b="1" dirty="0" smtClean="0">
                <a:solidFill>
                  <a:srgbClr val="FF00FF"/>
                </a:solidFill>
              </a:rPr>
              <a:t>California</a:t>
            </a:r>
            <a:endParaRPr lang="en-US" sz="1600" b="1" dirty="0">
              <a:solidFill>
                <a:srgbClr val="FF00FF"/>
              </a:solidFill>
            </a:endParaRPr>
          </a:p>
        </p:txBody>
      </p:sp>
      <p:sp>
        <p:nvSpPr>
          <p:cNvPr id="62473" name="Text Box 9"/>
          <p:cNvSpPr txBox="1">
            <a:spLocks noChangeArrowheads="1"/>
          </p:cNvSpPr>
          <p:nvPr/>
        </p:nvSpPr>
        <p:spPr bwMode="auto">
          <a:xfrm>
            <a:off x="4343400" y="2057400"/>
            <a:ext cx="1447800" cy="581025"/>
          </a:xfrm>
          <a:prstGeom prst="rect">
            <a:avLst/>
          </a:prstGeom>
          <a:noFill/>
          <a:ln w="44450">
            <a:noFill/>
            <a:miter lim="800000"/>
            <a:headEnd/>
            <a:tailEnd/>
          </a:ln>
        </p:spPr>
        <p:txBody>
          <a:bodyPr>
            <a:spAutoFit/>
          </a:bodyPr>
          <a:lstStyle/>
          <a:p>
            <a:pPr>
              <a:spcBef>
                <a:spcPct val="50000"/>
              </a:spcBef>
            </a:pPr>
            <a:r>
              <a:rPr lang="en-US" sz="1600" b="1">
                <a:solidFill>
                  <a:srgbClr val="FF9933"/>
                </a:solidFill>
              </a:rPr>
              <a:t>National Average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124934"/>
                                        </p:tgtEl>
                                        <p:attrNameLst>
                                          <p:attrName>style.visibility</p:attrName>
                                        </p:attrNameLst>
                                      </p:cBhvr>
                                      <p:to>
                                        <p:strVal val="visible"/>
                                      </p:to>
                                    </p:set>
                                    <p:anim calcmode="lin" valueType="num">
                                      <p:cBhvr>
                                        <p:cTn id="7" dur="500" fill="hold"/>
                                        <p:tgtEl>
                                          <p:spTgt spid="124934"/>
                                        </p:tgtEl>
                                        <p:attrNameLst>
                                          <p:attrName>ppt_x</p:attrName>
                                        </p:attrNameLst>
                                      </p:cBhvr>
                                      <p:tavLst>
                                        <p:tav tm="0">
                                          <p:val>
                                            <p:strVal val="#ppt_x"/>
                                          </p:val>
                                        </p:tav>
                                        <p:tav tm="100000">
                                          <p:val>
                                            <p:strVal val="#ppt_x"/>
                                          </p:val>
                                        </p:tav>
                                      </p:tavLst>
                                    </p:anim>
                                    <p:anim calcmode="lin" valueType="num">
                                      <p:cBhvr>
                                        <p:cTn id="8" dur="500" fill="hold"/>
                                        <p:tgtEl>
                                          <p:spTgt spid="124934"/>
                                        </p:tgtEl>
                                        <p:attrNameLst>
                                          <p:attrName>ppt_y</p:attrName>
                                        </p:attrNameLst>
                                      </p:cBhvr>
                                      <p:tavLst>
                                        <p:tav tm="0">
                                          <p:val>
                                            <p:strVal val="#ppt_y-#ppt_h/2"/>
                                          </p:val>
                                        </p:tav>
                                        <p:tav tm="100000">
                                          <p:val>
                                            <p:strVal val="#ppt_y"/>
                                          </p:val>
                                        </p:tav>
                                      </p:tavLst>
                                    </p:anim>
                                    <p:anim calcmode="lin" valueType="num">
                                      <p:cBhvr>
                                        <p:cTn id="9" dur="500" fill="hold"/>
                                        <p:tgtEl>
                                          <p:spTgt spid="124934"/>
                                        </p:tgtEl>
                                        <p:attrNameLst>
                                          <p:attrName>ppt_w</p:attrName>
                                        </p:attrNameLst>
                                      </p:cBhvr>
                                      <p:tavLst>
                                        <p:tav tm="0">
                                          <p:val>
                                            <p:strVal val="#ppt_w"/>
                                          </p:val>
                                        </p:tav>
                                        <p:tav tm="100000">
                                          <p:val>
                                            <p:strVal val="#ppt_w"/>
                                          </p:val>
                                        </p:tav>
                                      </p:tavLst>
                                    </p:anim>
                                    <p:anim calcmode="lin" valueType="num">
                                      <p:cBhvr>
                                        <p:cTn id="10" dur="500" fill="hold"/>
                                        <p:tgtEl>
                                          <p:spTgt spid="124934"/>
                                        </p:tgtEl>
                                        <p:attrNameLst>
                                          <p:attrName>ppt_h</p:attrName>
                                        </p:attrNameLst>
                                      </p:cBhvr>
                                      <p:tavLst>
                                        <p:tav tm="0">
                                          <p:val>
                                            <p:fltVal val="0"/>
                                          </p:val>
                                        </p:tav>
                                        <p:tav tm="100000">
                                          <p:val>
                                            <p:strVal val="#ppt_h"/>
                                          </p:val>
                                        </p:tav>
                                      </p:tavLst>
                                    </p:anim>
                                  </p:childTnLst>
                                </p:cTn>
                              </p:par>
                              <p:par>
                                <p:cTn id="11" presetID="1" presetClass="entr" presetSubtype="0" fill="hold" nodeType="withEffect">
                                  <p:stCondLst>
                                    <p:cond delay="0"/>
                                  </p:stCondLst>
                                  <p:childTnLst>
                                    <p:set>
                                      <p:cBhvr>
                                        <p:cTn id="12" dur="1" fill="hold">
                                          <p:stCondLst>
                                            <p:cond delay="0"/>
                                          </p:stCondLst>
                                        </p:cTn>
                                        <p:tgtEl>
                                          <p:spTgt spid="12493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4"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ChangeArrowheads="1"/>
          </p:cNvSpPr>
          <p:nvPr>
            <p:ph type="title"/>
          </p:nvPr>
        </p:nvSpPr>
        <p:spPr/>
        <p:txBody>
          <a:bodyPr/>
          <a:lstStyle/>
          <a:p>
            <a:pPr eaLnBrk="1" hangingPunct="1"/>
            <a:r>
              <a:rPr lang="en-US" sz="4000" smtClean="0"/>
              <a:t>2007 NAEP Grade 4 Reading </a:t>
            </a:r>
            <a:br>
              <a:rPr lang="en-US" sz="4000" smtClean="0"/>
            </a:br>
            <a:r>
              <a:rPr lang="en-US" sz="3200" smtClean="0"/>
              <a:t>Average Latino Scale Scores by State</a:t>
            </a:r>
          </a:p>
        </p:txBody>
      </p:sp>
      <p:graphicFrame>
        <p:nvGraphicFramePr>
          <p:cNvPr id="65538" name="Object 3"/>
          <p:cNvGraphicFramePr>
            <a:graphicFrameLocks noGrp="1" noChangeAspect="1"/>
          </p:cNvGraphicFramePr>
          <p:nvPr>
            <p:ph idx="1"/>
          </p:nvPr>
        </p:nvGraphicFramePr>
        <p:xfrm>
          <a:off x="0" y="1638300"/>
          <a:ext cx="8940800" cy="4521200"/>
        </p:xfrm>
        <a:graphic>
          <a:graphicData uri="http://schemas.openxmlformats.org/presentationml/2006/ole">
            <p:oleObj spid="_x0000_s1263618" r:id="rId3" imgW="8943607" imgH="4517528" progId="Excel.Sheet.8">
              <p:embed/>
            </p:oleObj>
          </a:graphicData>
        </a:graphic>
      </p:graphicFrame>
      <p:sp>
        <p:nvSpPr>
          <p:cNvPr id="65540" name="Text Box 4"/>
          <p:cNvSpPr txBox="1">
            <a:spLocks noChangeArrowheads="1"/>
          </p:cNvSpPr>
          <p:nvPr/>
        </p:nvSpPr>
        <p:spPr bwMode="auto">
          <a:xfrm>
            <a:off x="0" y="6553200"/>
            <a:ext cx="8534400" cy="274638"/>
          </a:xfrm>
          <a:prstGeom prst="rect">
            <a:avLst/>
          </a:prstGeom>
          <a:noFill/>
          <a:ln w="44450">
            <a:noFill/>
            <a:miter lim="800000"/>
            <a:headEnd/>
            <a:tailEnd/>
          </a:ln>
        </p:spPr>
        <p:txBody>
          <a:bodyPr>
            <a:spAutoFit/>
          </a:bodyPr>
          <a:lstStyle/>
          <a:p>
            <a:pPr>
              <a:spcBef>
                <a:spcPct val="50000"/>
              </a:spcBef>
            </a:pPr>
            <a:r>
              <a:rPr lang="en-US" u="sng"/>
              <a:t>Source</a:t>
            </a:r>
            <a:r>
              <a:rPr lang="en-US"/>
              <a:t>:  National Center for Education Statistics, NAEP Data Explorer, http://nces.ed.gov/nationsreportcard/nde/</a:t>
            </a:r>
          </a:p>
        </p:txBody>
      </p:sp>
      <p:sp>
        <p:nvSpPr>
          <p:cNvPr id="65541" name="Text Box 5"/>
          <p:cNvSpPr txBox="1">
            <a:spLocks noChangeArrowheads="1"/>
          </p:cNvSpPr>
          <p:nvPr/>
        </p:nvSpPr>
        <p:spPr bwMode="auto">
          <a:xfrm>
            <a:off x="5486400" y="1600200"/>
            <a:ext cx="3276600" cy="400050"/>
          </a:xfrm>
          <a:prstGeom prst="rect">
            <a:avLst/>
          </a:prstGeom>
          <a:noFill/>
          <a:ln w="44450">
            <a:noFill/>
            <a:miter lim="800000"/>
            <a:headEnd/>
            <a:tailEnd/>
          </a:ln>
        </p:spPr>
        <p:txBody>
          <a:bodyPr wrap="none">
            <a:spAutoFit/>
          </a:bodyPr>
          <a:lstStyle/>
          <a:p>
            <a:r>
              <a:rPr lang="en-US" sz="2000"/>
              <a:t>Proficient Scale Score: 238</a:t>
            </a:r>
          </a:p>
        </p:txBody>
      </p:sp>
      <p:sp>
        <p:nvSpPr>
          <p:cNvPr id="126982" name="Line 6"/>
          <p:cNvSpPr>
            <a:spLocks noChangeShapeType="1"/>
          </p:cNvSpPr>
          <p:nvPr/>
        </p:nvSpPr>
        <p:spPr bwMode="auto">
          <a:xfrm flipH="1">
            <a:off x="8534400" y="3124200"/>
            <a:ext cx="46038" cy="1066800"/>
          </a:xfrm>
          <a:prstGeom prst="line">
            <a:avLst/>
          </a:prstGeom>
          <a:noFill/>
          <a:ln w="44450">
            <a:solidFill>
              <a:srgbClr val="FF00FF"/>
            </a:solidFill>
            <a:round/>
            <a:headEnd/>
            <a:tailEnd type="triangle" w="med" len="med"/>
          </a:ln>
        </p:spPr>
        <p:txBody>
          <a:bodyPr/>
          <a:lstStyle/>
          <a:p>
            <a:endParaRPr lang="en-US"/>
          </a:p>
        </p:txBody>
      </p:sp>
      <p:sp>
        <p:nvSpPr>
          <p:cNvPr id="65543" name="Line 7"/>
          <p:cNvSpPr>
            <a:spLocks noChangeShapeType="1"/>
          </p:cNvSpPr>
          <p:nvPr/>
        </p:nvSpPr>
        <p:spPr bwMode="auto">
          <a:xfrm>
            <a:off x="5867400" y="3124200"/>
            <a:ext cx="0" cy="457200"/>
          </a:xfrm>
          <a:prstGeom prst="line">
            <a:avLst/>
          </a:prstGeom>
          <a:noFill/>
          <a:ln w="44450">
            <a:solidFill>
              <a:srgbClr val="FF9900"/>
            </a:solidFill>
            <a:round/>
            <a:headEnd/>
            <a:tailEnd type="triangle" w="med" len="med"/>
          </a:ln>
        </p:spPr>
        <p:txBody>
          <a:bodyPr/>
          <a:lstStyle/>
          <a:p>
            <a:endParaRPr lang="en-US"/>
          </a:p>
        </p:txBody>
      </p:sp>
      <p:sp>
        <p:nvSpPr>
          <p:cNvPr id="65544" name="Text Box 9"/>
          <p:cNvSpPr txBox="1">
            <a:spLocks noChangeArrowheads="1"/>
          </p:cNvSpPr>
          <p:nvPr/>
        </p:nvSpPr>
        <p:spPr bwMode="auto">
          <a:xfrm>
            <a:off x="4800600" y="2895600"/>
            <a:ext cx="1447800" cy="581025"/>
          </a:xfrm>
          <a:prstGeom prst="rect">
            <a:avLst/>
          </a:prstGeom>
          <a:noFill/>
          <a:ln w="44450">
            <a:noFill/>
            <a:miter lim="800000"/>
            <a:headEnd/>
            <a:tailEnd/>
          </a:ln>
        </p:spPr>
        <p:txBody>
          <a:bodyPr>
            <a:spAutoFit/>
          </a:bodyPr>
          <a:lstStyle/>
          <a:p>
            <a:pPr>
              <a:spcBef>
                <a:spcPct val="50000"/>
              </a:spcBef>
            </a:pPr>
            <a:r>
              <a:rPr lang="en-US" sz="1600" b="1">
                <a:solidFill>
                  <a:srgbClr val="FF9933"/>
                </a:solidFill>
              </a:rPr>
              <a:t>National Average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126982"/>
                                        </p:tgtEl>
                                        <p:attrNameLst>
                                          <p:attrName>style.visibility</p:attrName>
                                        </p:attrNameLst>
                                      </p:cBhvr>
                                      <p:to>
                                        <p:strVal val="visible"/>
                                      </p:to>
                                    </p:set>
                                    <p:anim calcmode="lin" valueType="num">
                                      <p:cBhvr>
                                        <p:cTn id="7" dur="500" fill="hold"/>
                                        <p:tgtEl>
                                          <p:spTgt spid="126982"/>
                                        </p:tgtEl>
                                        <p:attrNameLst>
                                          <p:attrName>ppt_x</p:attrName>
                                        </p:attrNameLst>
                                      </p:cBhvr>
                                      <p:tavLst>
                                        <p:tav tm="0">
                                          <p:val>
                                            <p:strVal val="#ppt_x"/>
                                          </p:val>
                                        </p:tav>
                                        <p:tav tm="100000">
                                          <p:val>
                                            <p:strVal val="#ppt_x"/>
                                          </p:val>
                                        </p:tav>
                                      </p:tavLst>
                                    </p:anim>
                                    <p:anim calcmode="lin" valueType="num">
                                      <p:cBhvr>
                                        <p:cTn id="8" dur="500" fill="hold"/>
                                        <p:tgtEl>
                                          <p:spTgt spid="126982"/>
                                        </p:tgtEl>
                                        <p:attrNameLst>
                                          <p:attrName>ppt_y</p:attrName>
                                        </p:attrNameLst>
                                      </p:cBhvr>
                                      <p:tavLst>
                                        <p:tav tm="0">
                                          <p:val>
                                            <p:strVal val="#ppt_y-#ppt_h/2"/>
                                          </p:val>
                                        </p:tav>
                                        <p:tav tm="100000">
                                          <p:val>
                                            <p:strVal val="#ppt_y"/>
                                          </p:val>
                                        </p:tav>
                                      </p:tavLst>
                                    </p:anim>
                                    <p:anim calcmode="lin" valueType="num">
                                      <p:cBhvr>
                                        <p:cTn id="9" dur="500" fill="hold"/>
                                        <p:tgtEl>
                                          <p:spTgt spid="126982"/>
                                        </p:tgtEl>
                                        <p:attrNameLst>
                                          <p:attrName>ppt_w</p:attrName>
                                        </p:attrNameLst>
                                      </p:cBhvr>
                                      <p:tavLst>
                                        <p:tav tm="0">
                                          <p:val>
                                            <p:strVal val="#ppt_w"/>
                                          </p:val>
                                        </p:tav>
                                        <p:tav tm="100000">
                                          <p:val>
                                            <p:strVal val="#ppt_w"/>
                                          </p:val>
                                        </p:tav>
                                      </p:tavLst>
                                    </p:anim>
                                    <p:anim calcmode="lin" valueType="num">
                                      <p:cBhvr>
                                        <p:cTn id="10" dur="500" fill="hold"/>
                                        <p:tgtEl>
                                          <p:spTgt spid="12698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2"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2"/>
          <p:cNvSpPr>
            <a:spLocks noGrp="1" noChangeArrowheads="1"/>
          </p:cNvSpPr>
          <p:nvPr>
            <p:ph type="title"/>
          </p:nvPr>
        </p:nvSpPr>
        <p:spPr/>
        <p:txBody>
          <a:bodyPr/>
          <a:lstStyle/>
          <a:p>
            <a:r>
              <a:rPr lang="en-US" sz="4000" smtClean="0"/>
              <a:t>2007 NAEP Grade 4 Reading </a:t>
            </a:r>
            <a:br>
              <a:rPr lang="en-US" sz="4000" smtClean="0"/>
            </a:br>
            <a:r>
              <a:rPr lang="en-US" sz="3200" smtClean="0"/>
              <a:t>Average White Scale Scores by State</a:t>
            </a:r>
          </a:p>
        </p:txBody>
      </p:sp>
      <p:graphicFrame>
        <p:nvGraphicFramePr>
          <p:cNvPr id="63490" name="Object 2"/>
          <p:cNvGraphicFramePr>
            <a:graphicFrameLocks noGrp="1" noChangeAspect="1"/>
          </p:cNvGraphicFramePr>
          <p:nvPr>
            <p:ph idx="1"/>
          </p:nvPr>
        </p:nvGraphicFramePr>
        <p:xfrm>
          <a:off x="0" y="1828800"/>
          <a:ext cx="8872538" cy="4492625"/>
        </p:xfrm>
        <a:graphic>
          <a:graphicData uri="http://schemas.openxmlformats.org/presentationml/2006/ole">
            <p:oleObj spid="_x0000_s1261570" r:id="rId3" imgW="8870449" imgH="4493141" progId="Excel.Sheet.8">
              <p:embed/>
            </p:oleObj>
          </a:graphicData>
        </a:graphic>
      </p:graphicFrame>
      <p:sp>
        <p:nvSpPr>
          <p:cNvPr id="63492" name="Text Box 5"/>
          <p:cNvSpPr txBox="1">
            <a:spLocks noChangeArrowheads="1"/>
          </p:cNvSpPr>
          <p:nvPr/>
        </p:nvSpPr>
        <p:spPr bwMode="auto">
          <a:xfrm>
            <a:off x="5486400" y="1600200"/>
            <a:ext cx="3441700" cy="396875"/>
          </a:xfrm>
          <a:prstGeom prst="rect">
            <a:avLst/>
          </a:prstGeom>
          <a:noFill/>
          <a:ln w="44450">
            <a:noFill/>
            <a:miter lim="800000"/>
            <a:headEnd/>
            <a:tailEnd/>
          </a:ln>
        </p:spPr>
        <p:txBody>
          <a:bodyPr wrap="none">
            <a:spAutoFit/>
          </a:bodyPr>
          <a:lstStyle/>
          <a:p>
            <a:r>
              <a:rPr lang="en-US" sz="2000"/>
              <a:t>Proficient Scale Score: 238</a:t>
            </a:r>
          </a:p>
        </p:txBody>
      </p:sp>
      <p:sp>
        <p:nvSpPr>
          <p:cNvPr id="63493" name="Text Box 6"/>
          <p:cNvSpPr txBox="1">
            <a:spLocks noChangeArrowheads="1"/>
          </p:cNvSpPr>
          <p:nvPr/>
        </p:nvSpPr>
        <p:spPr bwMode="auto">
          <a:xfrm>
            <a:off x="0" y="6583363"/>
            <a:ext cx="8534400" cy="274637"/>
          </a:xfrm>
          <a:prstGeom prst="rect">
            <a:avLst/>
          </a:prstGeom>
          <a:noFill/>
          <a:ln w="44450">
            <a:noFill/>
            <a:miter lim="800000"/>
            <a:headEnd/>
            <a:tailEnd/>
          </a:ln>
        </p:spPr>
        <p:txBody>
          <a:bodyPr>
            <a:spAutoFit/>
          </a:bodyPr>
          <a:lstStyle/>
          <a:p>
            <a:pPr>
              <a:spcBef>
                <a:spcPct val="50000"/>
              </a:spcBef>
            </a:pPr>
            <a:r>
              <a:rPr lang="en-US" u="sng"/>
              <a:t>Source</a:t>
            </a:r>
            <a:r>
              <a:rPr lang="en-US"/>
              <a:t>:  National Center for Education Statistics, NAEP Data Explorer, http://nces.ed.gov/nationsreportcard/nde/</a:t>
            </a:r>
          </a:p>
        </p:txBody>
      </p:sp>
      <p:sp>
        <p:nvSpPr>
          <p:cNvPr id="125958" name="Line 10"/>
          <p:cNvSpPr>
            <a:spLocks noChangeShapeType="1"/>
          </p:cNvSpPr>
          <p:nvPr/>
        </p:nvSpPr>
        <p:spPr bwMode="auto">
          <a:xfrm>
            <a:off x="5486400" y="1828800"/>
            <a:ext cx="76200" cy="1219200"/>
          </a:xfrm>
          <a:prstGeom prst="line">
            <a:avLst/>
          </a:prstGeom>
          <a:noFill/>
          <a:ln w="44450">
            <a:solidFill>
              <a:srgbClr val="FF00FF"/>
            </a:solidFill>
            <a:round/>
            <a:headEnd/>
            <a:tailEnd type="triangle" w="med" len="med"/>
          </a:ln>
        </p:spPr>
        <p:txBody>
          <a:bodyPr/>
          <a:lstStyle/>
          <a:p>
            <a:endParaRPr lang="en-US"/>
          </a:p>
        </p:txBody>
      </p:sp>
      <p:sp>
        <p:nvSpPr>
          <p:cNvPr id="63495" name="Line 11"/>
          <p:cNvSpPr>
            <a:spLocks noChangeShapeType="1"/>
          </p:cNvSpPr>
          <p:nvPr/>
        </p:nvSpPr>
        <p:spPr bwMode="auto">
          <a:xfrm>
            <a:off x="2971800" y="2286000"/>
            <a:ext cx="0" cy="457200"/>
          </a:xfrm>
          <a:prstGeom prst="line">
            <a:avLst/>
          </a:prstGeom>
          <a:noFill/>
          <a:ln w="44450">
            <a:solidFill>
              <a:srgbClr val="FF9900"/>
            </a:solidFill>
            <a:round/>
            <a:headEnd/>
            <a:tailEnd type="triangle" w="med" len="med"/>
          </a:ln>
        </p:spPr>
        <p:txBody>
          <a:bodyPr/>
          <a:lstStyle/>
          <a:p>
            <a:endParaRPr lang="en-US"/>
          </a:p>
        </p:txBody>
      </p:sp>
      <p:sp>
        <p:nvSpPr>
          <p:cNvPr id="63496" name="Text Box 13"/>
          <p:cNvSpPr txBox="1">
            <a:spLocks noChangeArrowheads="1"/>
          </p:cNvSpPr>
          <p:nvPr/>
        </p:nvSpPr>
        <p:spPr bwMode="auto">
          <a:xfrm>
            <a:off x="3124200" y="1981200"/>
            <a:ext cx="1447800" cy="581025"/>
          </a:xfrm>
          <a:prstGeom prst="rect">
            <a:avLst/>
          </a:prstGeom>
          <a:noFill/>
          <a:ln w="44450">
            <a:noFill/>
            <a:miter lim="800000"/>
            <a:headEnd/>
            <a:tailEnd/>
          </a:ln>
        </p:spPr>
        <p:txBody>
          <a:bodyPr>
            <a:spAutoFit/>
          </a:bodyPr>
          <a:lstStyle/>
          <a:p>
            <a:pPr>
              <a:spcBef>
                <a:spcPct val="50000"/>
              </a:spcBef>
            </a:pPr>
            <a:r>
              <a:rPr lang="en-US" sz="1600" b="1">
                <a:solidFill>
                  <a:srgbClr val="FF9933"/>
                </a:solidFill>
              </a:rPr>
              <a:t>National Average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125958"/>
                                        </p:tgtEl>
                                        <p:attrNameLst>
                                          <p:attrName>style.visibility</p:attrName>
                                        </p:attrNameLst>
                                      </p:cBhvr>
                                      <p:to>
                                        <p:strVal val="visible"/>
                                      </p:to>
                                    </p:set>
                                    <p:anim calcmode="lin" valueType="num">
                                      <p:cBhvr>
                                        <p:cTn id="7" dur="500" fill="hold"/>
                                        <p:tgtEl>
                                          <p:spTgt spid="125958"/>
                                        </p:tgtEl>
                                        <p:attrNameLst>
                                          <p:attrName>ppt_x</p:attrName>
                                        </p:attrNameLst>
                                      </p:cBhvr>
                                      <p:tavLst>
                                        <p:tav tm="0">
                                          <p:val>
                                            <p:strVal val="#ppt_x"/>
                                          </p:val>
                                        </p:tav>
                                        <p:tav tm="100000">
                                          <p:val>
                                            <p:strVal val="#ppt_x"/>
                                          </p:val>
                                        </p:tav>
                                      </p:tavLst>
                                    </p:anim>
                                    <p:anim calcmode="lin" valueType="num">
                                      <p:cBhvr>
                                        <p:cTn id="8" dur="500" fill="hold"/>
                                        <p:tgtEl>
                                          <p:spTgt spid="125958"/>
                                        </p:tgtEl>
                                        <p:attrNameLst>
                                          <p:attrName>ppt_y</p:attrName>
                                        </p:attrNameLst>
                                      </p:cBhvr>
                                      <p:tavLst>
                                        <p:tav tm="0">
                                          <p:val>
                                            <p:strVal val="#ppt_y-#ppt_h/2"/>
                                          </p:val>
                                        </p:tav>
                                        <p:tav tm="100000">
                                          <p:val>
                                            <p:strVal val="#ppt_y"/>
                                          </p:val>
                                        </p:tav>
                                      </p:tavLst>
                                    </p:anim>
                                    <p:anim calcmode="lin" valueType="num">
                                      <p:cBhvr>
                                        <p:cTn id="9" dur="500" fill="hold"/>
                                        <p:tgtEl>
                                          <p:spTgt spid="125958"/>
                                        </p:tgtEl>
                                        <p:attrNameLst>
                                          <p:attrName>ppt_w</p:attrName>
                                        </p:attrNameLst>
                                      </p:cBhvr>
                                      <p:tavLst>
                                        <p:tav tm="0">
                                          <p:val>
                                            <p:strVal val="#ppt_w"/>
                                          </p:val>
                                        </p:tav>
                                        <p:tav tm="100000">
                                          <p:val>
                                            <p:strVal val="#ppt_w"/>
                                          </p:val>
                                        </p:tav>
                                      </p:tavLst>
                                    </p:anim>
                                    <p:anim calcmode="lin" valueType="num">
                                      <p:cBhvr>
                                        <p:cTn id="10" dur="500" fill="hold"/>
                                        <p:tgtEl>
                                          <p:spTgt spid="1259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8"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2"/>
          <p:cNvSpPr>
            <a:spLocks noGrp="1" noChangeArrowheads="1"/>
          </p:cNvSpPr>
          <p:nvPr>
            <p:ph type="title"/>
          </p:nvPr>
        </p:nvSpPr>
        <p:spPr/>
        <p:txBody>
          <a:bodyPr/>
          <a:lstStyle/>
          <a:p>
            <a:r>
              <a:rPr lang="en-US" sz="2800" smtClean="0"/>
              <a:t>2007 NAEP Grade 4 Reading </a:t>
            </a:r>
            <a:br>
              <a:rPr lang="en-US" sz="2800" smtClean="0"/>
            </a:br>
            <a:r>
              <a:rPr lang="en-US" sz="1800" smtClean="0"/>
              <a:t>Average African American Scale Scores by State</a:t>
            </a:r>
          </a:p>
        </p:txBody>
      </p:sp>
      <p:graphicFrame>
        <p:nvGraphicFramePr>
          <p:cNvPr id="64514" name="Object 2"/>
          <p:cNvGraphicFramePr>
            <a:graphicFrameLocks noGrp="1" noChangeAspect="1"/>
          </p:cNvGraphicFramePr>
          <p:nvPr>
            <p:ph idx="1"/>
          </p:nvPr>
        </p:nvGraphicFramePr>
        <p:xfrm>
          <a:off x="0" y="1636713"/>
          <a:ext cx="8872538" cy="4492625"/>
        </p:xfrm>
        <a:graphic>
          <a:graphicData uri="http://schemas.openxmlformats.org/presentationml/2006/ole">
            <p:oleObj spid="_x0000_s1262594" r:id="rId3" imgW="8870449" imgH="4493141" progId="Excel.Sheet.8">
              <p:embed/>
            </p:oleObj>
          </a:graphicData>
        </a:graphic>
      </p:graphicFrame>
      <p:sp>
        <p:nvSpPr>
          <p:cNvPr id="64516" name="Text Box 4"/>
          <p:cNvSpPr txBox="1">
            <a:spLocks noChangeArrowheads="1"/>
          </p:cNvSpPr>
          <p:nvPr/>
        </p:nvSpPr>
        <p:spPr bwMode="auto">
          <a:xfrm>
            <a:off x="0" y="6553200"/>
            <a:ext cx="8534400" cy="274638"/>
          </a:xfrm>
          <a:prstGeom prst="rect">
            <a:avLst/>
          </a:prstGeom>
          <a:noFill/>
          <a:ln w="44450">
            <a:noFill/>
            <a:miter lim="800000"/>
            <a:headEnd/>
            <a:tailEnd/>
          </a:ln>
        </p:spPr>
        <p:txBody>
          <a:bodyPr>
            <a:spAutoFit/>
          </a:bodyPr>
          <a:lstStyle/>
          <a:p>
            <a:pPr>
              <a:spcBef>
                <a:spcPct val="50000"/>
              </a:spcBef>
            </a:pPr>
            <a:r>
              <a:rPr lang="en-US" sz="1200" u="sng"/>
              <a:t>Source</a:t>
            </a:r>
            <a:r>
              <a:rPr lang="en-US" sz="1200"/>
              <a:t>:  National Center for Education Statistics, NAEP Data Explorer, http://nces.ed.gov/nationsreportcard/nde/</a:t>
            </a:r>
          </a:p>
        </p:txBody>
      </p:sp>
      <p:sp>
        <p:nvSpPr>
          <p:cNvPr id="64517" name="Text Box 5"/>
          <p:cNvSpPr txBox="1">
            <a:spLocks noChangeArrowheads="1"/>
          </p:cNvSpPr>
          <p:nvPr/>
        </p:nvSpPr>
        <p:spPr bwMode="auto">
          <a:xfrm>
            <a:off x="5486400" y="1600200"/>
            <a:ext cx="3441700" cy="396875"/>
          </a:xfrm>
          <a:prstGeom prst="rect">
            <a:avLst/>
          </a:prstGeom>
          <a:noFill/>
          <a:ln w="44450">
            <a:noFill/>
            <a:miter lim="800000"/>
            <a:headEnd/>
            <a:tailEnd/>
          </a:ln>
        </p:spPr>
        <p:txBody>
          <a:bodyPr wrap="none">
            <a:spAutoFit/>
          </a:bodyPr>
          <a:lstStyle/>
          <a:p>
            <a:r>
              <a:rPr lang="en-US" sz="2000" b="1"/>
              <a:t>Proficient Scale Score: 238</a:t>
            </a:r>
          </a:p>
        </p:txBody>
      </p:sp>
      <p:sp>
        <p:nvSpPr>
          <p:cNvPr id="64518" name="Line 6"/>
          <p:cNvSpPr>
            <a:spLocks noChangeShapeType="1"/>
          </p:cNvSpPr>
          <p:nvPr/>
        </p:nvSpPr>
        <p:spPr bwMode="auto">
          <a:xfrm>
            <a:off x="4648200" y="3048000"/>
            <a:ext cx="0" cy="533400"/>
          </a:xfrm>
          <a:prstGeom prst="line">
            <a:avLst/>
          </a:prstGeom>
          <a:noFill/>
          <a:ln w="44450">
            <a:solidFill>
              <a:schemeClr val="accent1"/>
            </a:solidFill>
            <a:round/>
            <a:headEnd/>
            <a:tailEnd type="triangle" w="med" len="med"/>
          </a:ln>
        </p:spPr>
        <p:txBody>
          <a:bodyPr/>
          <a:lstStyle/>
          <a:p>
            <a:endParaRPr lang="en-US"/>
          </a:p>
        </p:txBody>
      </p:sp>
      <p:sp>
        <p:nvSpPr>
          <p:cNvPr id="64519" name="Text Box 7"/>
          <p:cNvSpPr txBox="1">
            <a:spLocks noChangeArrowheads="1"/>
          </p:cNvSpPr>
          <p:nvPr/>
        </p:nvSpPr>
        <p:spPr bwMode="auto">
          <a:xfrm>
            <a:off x="3124200" y="2133600"/>
            <a:ext cx="1447800" cy="830263"/>
          </a:xfrm>
          <a:prstGeom prst="rect">
            <a:avLst/>
          </a:prstGeom>
          <a:noFill/>
          <a:ln w="44450">
            <a:noFill/>
            <a:miter lim="800000"/>
            <a:headEnd/>
            <a:tailEnd/>
          </a:ln>
        </p:spPr>
        <p:txBody>
          <a:bodyPr>
            <a:spAutoFit/>
          </a:bodyPr>
          <a:lstStyle/>
          <a:p>
            <a:pPr>
              <a:spcBef>
                <a:spcPct val="50000"/>
              </a:spcBef>
            </a:pPr>
            <a:r>
              <a:rPr lang="en-US" b="1">
                <a:solidFill>
                  <a:schemeClr val="accent1"/>
                </a:solidFill>
              </a:rPr>
              <a:t>National Average</a:t>
            </a:r>
          </a:p>
        </p:txBody>
      </p:sp>
      <p:sp>
        <p:nvSpPr>
          <p:cNvPr id="128008" name="Line 8"/>
          <p:cNvSpPr>
            <a:spLocks noChangeShapeType="1"/>
          </p:cNvSpPr>
          <p:nvPr/>
        </p:nvSpPr>
        <p:spPr bwMode="auto">
          <a:xfrm flipH="1">
            <a:off x="6324600" y="2667000"/>
            <a:ext cx="46038" cy="1143000"/>
          </a:xfrm>
          <a:prstGeom prst="line">
            <a:avLst/>
          </a:prstGeom>
          <a:noFill/>
          <a:ln w="57150">
            <a:solidFill>
              <a:srgbClr val="FF66FF"/>
            </a:solidFill>
            <a:round/>
            <a:headEnd/>
            <a:tailEnd type="triangle" w="med" len="sm"/>
          </a:ln>
        </p:spPr>
        <p:txBody>
          <a:bodyPr/>
          <a:lstStyle/>
          <a:p>
            <a:endParaRPr 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128008"/>
                                        </p:tgtEl>
                                        <p:attrNameLst>
                                          <p:attrName>style.visibility</p:attrName>
                                        </p:attrNameLst>
                                      </p:cBhvr>
                                      <p:to>
                                        <p:strVal val="visible"/>
                                      </p:to>
                                    </p:set>
                                    <p:anim calcmode="lin" valueType="num">
                                      <p:cBhvr>
                                        <p:cTn id="7" dur="500" fill="hold"/>
                                        <p:tgtEl>
                                          <p:spTgt spid="128008"/>
                                        </p:tgtEl>
                                        <p:attrNameLst>
                                          <p:attrName>ppt_x</p:attrName>
                                        </p:attrNameLst>
                                      </p:cBhvr>
                                      <p:tavLst>
                                        <p:tav tm="0">
                                          <p:val>
                                            <p:strVal val="#ppt_x"/>
                                          </p:val>
                                        </p:tav>
                                        <p:tav tm="100000">
                                          <p:val>
                                            <p:strVal val="#ppt_x"/>
                                          </p:val>
                                        </p:tav>
                                      </p:tavLst>
                                    </p:anim>
                                    <p:anim calcmode="lin" valueType="num">
                                      <p:cBhvr>
                                        <p:cTn id="8" dur="500" fill="hold"/>
                                        <p:tgtEl>
                                          <p:spTgt spid="128008"/>
                                        </p:tgtEl>
                                        <p:attrNameLst>
                                          <p:attrName>ppt_y</p:attrName>
                                        </p:attrNameLst>
                                      </p:cBhvr>
                                      <p:tavLst>
                                        <p:tav tm="0">
                                          <p:val>
                                            <p:strVal val="#ppt_y-#ppt_h/2"/>
                                          </p:val>
                                        </p:tav>
                                        <p:tav tm="100000">
                                          <p:val>
                                            <p:strVal val="#ppt_y"/>
                                          </p:val>
                                        </p:tav>
                                      </p:tavLst>
                                    </p:anim>
                                    <p:anim calcmode="lin" valueType="num">
                                      <p:cBhvr>
                                        <p:cTn id="9" dur="500" fill="hold"/>
                                        <p:tgtEl>
                                          <p:spTgt spid="128008"/>
                                        </p:tgtEl>
                                        <p:attrNameLst>
                                          <p:attrName>ppt_w</p:attrName>
                                        </p:attrNameLst>
                                      </p:cBhvr>
                                      <p:tavLst>
                                        <p:tav tm="0">
                                          <p:val>
                                            <p:strVal val="#ppt_w"/>
                                          </p:val>
                                        </p:tav>
                                        <p:tav tm="100000">
                                          <p:val>
                                            <p:strVal val="#ppt_w"/>
                                          </p:val>
                                        </p:tav>
                                      </p:tavLst>
                                    </p:anim>
                                    <p:anim calcmode="lin" valueType="num">
                                      <p:cBhvr>
                                        <p:cTn id="10" dur="500" fill="hold"/>
                                        <p:tgtEl>
                                          <p:spTgt spid="12800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2007 NAEP Grade 4 Math</a:t>
            </a:r>
            <a:endParaRPr lang="en-US" dirty="0"/>
          </a:p>
        </p:txBody>
      </p:sp>
      <p:graphicFrame>
        <p:nvGraphicFramePr>
          <p:cNvPr id="5" name="Content Placeholder 4"/>
          <p:cNvGraphicFramePr>
            <a:graphicFrameLocks noGrp="1"/>
          </p:cNvGraphicFramePr>
          <p:nvPr>
            <p:ph idx="1"/>
          </p:nvPr>
        </p:nvGraphicFramePr>
        <p:xfrm>
          <a:off x="762000" y="1676400"/>
          <a:ext cx="7620000" cy="444976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quarter" idx="10"/>
          </p:nvPr>
        </p:nvSpPr>
        <p:spPr/>
        <p:txBody>
          <a:bodyPr/>
          <a:lstStyle/>
          <a:p>
            <a:r>
              <a:rPr lang="en-US" dirty="0" smtClean="0"/>
              <a:t>NAEP Data Explorer, NCES</a:t>
            </a:r>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2"/>
          <p:cNvSpPr>
            <a:spLocks noGrp="1" noChangeArrowheads="1"/>
          </p:cNvSpPr>
          <p:nvPr>
            <p:ph type="title"/>
          </p:nvPr>
        </p:nvSpPr>
        <p:spPr/>
        <p:txBody>
          <a:bodyPr/>
          <a:lstStyle/>
          <a:p>
            <a:pPr eaLnBrk="1" hangingPunct="1"/>
            <a:r>
              <a:rPr lang="en-US" sz="4000" smtClean="0"/>
              <a:t>2007 NAEP Grade 8 Math </a:t>
            </a:r>
            <a:br>
              <a:rPr lang="en-US" sz="4000" smtClean="0"/>
            </a:br>
            <a:r>
              <a:rPr lang="en-US" sz="3200" smtClean="0"/>
              <a:t>Average Overall Scale Scores by State</a:t>
            </a:r>
          </a:p>
        </p:txBody>
      </p:sp>
      <p:graphicFrame>
        <p:nvGraphicFramePr>
          <p:cNvPr id="66562" name="Object 3"/>
          <p:cNvGraphicFramePr>
            <a:graphicFrameLocks noGrp="1" noChangeAspect="1"/>
          </p:cNvGraphicFramePr>
          <p:nvPr>
            <p:ph idx="1"/>
          </p:nvPr>
        </p:nvGraphicFramePr>
        <p:xfrm>
          <a:off x="0" y="1636713"/>
          <a:ext cx="8872538" cy="4492625"/>
        </p:xfrm>
        <a:graphic>
          <a:graphicData uri="http://schemas.openxmlformats.org/presentationml/2006/ole">
            <p:oleObj spid="_x0000_s1264642" r:id="rId3" imgW="8870449" imgH="4493141" progId="Excel.Sheet.8">
              <p:embed/>
            </p:oleObj>
          </a:graphicData>
        </a:graphic>
      </p:graphicFrame>
      <p:sp>
        <p:nvSpPr>
          <p:cNvPr id="66564" name="Text Box 4"/>
          <p:cNvSpPr txBox="1">
            <a:spLocks noChangeArrowheads="1"/>
          </p:cNvSpPr>
          <p:nvPr/>
        </p:nvSpPr>
        <p:spPr bwMode="auto">
          <a:xfrm>
            <a:off x="0" y="6553200"/>
            <a:ext cx="8534400" cy="274638"/>
          </a:xfrm>
          <a:prstGeom prst="rect">
            <a:avLst/>
          </a:prstGeom>
          <a:noFill/>
          <a:ln w="44450">
            <a:noFill/>
            <a:miter lim="800000"/>
            <a:headEnd/>
            <a:tailEnd/>
          </a:ln>
        </p:spPr>
        <p:txBody>
          <a:bodyPr>
            <a:spAutoFit/>
          </a:bodyPr>
          <a:lstStyle/>
          <a:p>
            <a:pPr>
              <a:spcBef>
                <a:spcPct val="50000"/>
              </a:spcBef>
            </a:pPr>
            <a:r>
              <a:rPr lang="en-US" u="sng"/>
              <a:t>Source</a:t>
            </a:r>
            <a:r>
              <a:rPr lang="en-US"/>
              <a:t>:  National Center for Education Statistics, NAEP Data Explorer, http://nces.ed.gov/nationsreportcard/nde/</a:t>
            </a:r>
          </a:p>
        </p:txBody>
      </p:sp>
      <p:sp>
        <p:nvSpPr>
          <p:cNvPr id="66565" name="Text Box 5"/>
          <p:cNvSpPr txBox="1">
            <a:spLocks noChangeArrowheads="1"/>
          </p:cNvSpPr>
          <p:nvPr/>
        </p:nvSpPr>
        <p:spPr bwMode="auto">
          <a:xfrm>
            <a:off x="5486400" y="1524000"/>
            <a:ext cx="3276600" cy="400050"/>
          </a:xfrm>
          <a:prstGeom prst="rect">
            <a:avLst/>
          </a:prstGeom>
          <a:noFill/>
          <a:ln w="44450">
            <a:noFill/>
            <a:miter lim="800000"/>
            <a:headEnd/>
            <a:tailEnd/>
          </a:ln>
        </p:spPr>
        <p:txBody>
          <a:bodyPr wrap="none">
            <a:spAutoFit/>
          </a:bodyPr>
          <a:lstStyle/>
          <a:p>
            <a:r>
              <a:rPr lang="en-US" sz="2000"/>
              <a:t>Proficient Scale Score: 299</a:t>
            </a:r>
          </a:p>
        </p:txBody>
      </p:sp>
      <p:sp>
        <p:nvSpPr>
          <p:cNvPr id="129030" name="Line 10"/>
          <p:cNvSpPr>
            <a:spLocks noChangeShapeType="1"/>
          </p:cNvSpPr>
          <p:nvPr/>
        </p:nvSpPr>
        <p:spPr bwMode="auto">
          <a:xfrm flipH="1">
            <a:off x="7924800" y="2133600"/>
            <a:ext cx="46038" cy="990600"/>
          </a:xfrm>
          <a:prstGeom prst="line">
            <a:avLst/>
          </a:prstGeom>
          <a:noFill/>
          <a:ln w="44450">
            <a:solidFill>
              <a:srgbClr val="FF00FF"/>
            </a:solidFill>
            <a:round/>
            <a:headEnd/>
            <a:tailEnd type="triangle" w="med" len="med"/>
          </a:ln>
        </p:spPr>
        <p:txBody>
          <a:bodyPr/>
          <a:lstStyle/>
          <a:p>
            <a:endParaRPr lang="en-US"/>
          </a:p>
        </p:txBody>
      </p:sp>
      <p:sp>
        <p:nvSpPr>
          <p:cNvPr id="66567" name="Line 11"/>
          <p:cNvSpPr>
            <a:spLocks noChangeShapeType="1"/>
          </p:cNvSpPr>
          <p:nvPr/>
        </p:nvSpPr>
        <p:spPr bwMode="auto">
          <a:xfrm>
            <a:off x="5867400" y="2209800"/>
            <a:ext cx="0" cy="457200"/>
          </a:xfrm>
          <a:prstGeom prst="line">
            <a:avLst/>
          </a:prstGeom>
          <a:noFill/>
          <a:ln w="44450">
            <a:solidFill>
              <a:srgbClr val="FF9900"/>
            </a:solidFill>
            <a:round/>
            <a:headEnd/>
            <a:tailEnd type="triangle" w="med" len="med"/>
          </a:ln>
        </p:spPr>
        <p:txBody>
          <a:bodyPr/>
          <a:lstStyle/>
          <a:p>
            <a:endParaRPr lang="en-US"/>
          </a:p>
        </p:txBody>
      </p:sp>
      <p:sp>
        <p:nvSpPr>
          <p:cNvPr id="129032" name="Text Box 12"/>
          <p:cNvSpPr txBox="1">
            <a:spLocks noChangeArrowheads="1"/>
          </p:cNvSpPr>
          <p:nvPr/>
        </p:nvSpPr>
        <p:spPr bwMode="auto">
          <a:xfrm>
            <a:off x="7315200" y="1905000"/>
            <a:ext cx="1447800" cy="336550"/>
          </a:xfrm>
          <a:prstGeom prst="rect">
            <a:avLst/>
          </a:prstGeom>
          <a:noFill/>
          <a:ln w="44450">
            <a:noFill/>
            <a:miter lim="800000"/>
            <a:headEnd/>
            <a:tailEnd/>
          </a:ln>
        </p:spPr>
        <p:txBody>
          <a:bodyPr>
            <a:spAutoFit/>
          </a:bodyPr>
          <a:lstStyle/>
          <a:p>
            <a:pPr>
              <a:spcBef>
                <a:spcPct val="50000"/>
              </a:spcBef>
            </a:pPr>
            <a:r>
              <a:rPr lang="en-US" sz="1600" b="1" dirty="0" smtClean="0">
                <a:solidFill>
                  <a:srgbClr val="FF00FF"/>
                </a:solidFill>
              </a:rPr>
              <a:t>California</a:t>
            </a:r>
            <a:endParaRPr lang="en-US" sz="1600" b="1" dirty="0">
              <a:solidFill>
                <a:srgbClr val="FF00FF"/>
              </a:solidFill>
            </a:endParaRPr>
          </a:p>
        </p:txBody>
      </p:sp>
      <p:sp>
        <p:nvSpPr>
          <p:cNvPr id="66569" name="Text Box 13"/>
          <p:cNvSpPr txBox="1">
            <a:spLocks noChangeArrowheads="1"/>
          </p:cNvSpPr>
          <p:nvPr/>
        </p:nvSpPr>
        <p:spPr bwMode="auto">
          <a:xfrm>
            <a:off x="6019800" y="1905000"/>
            <a:ext cx="1447800" cy="581025"/>
          </a:xfrm>
          <a:prstGeom prst="rect">
            <a:avLst/>
          </a:prstGeom>
          <a:noFill/>
          <a:ln w="44450">
            <a:noFill/>
            <a:miter lim="800000"/>
            <a:headEnd/>
            <a:tailEnd/>
          </a:ln>
        </p:spPr>
        <p:txBody>
          <a:bodyPr>
            <a:spAutoFit/>
          </a:bodyPr>
          <a:lstStyle/>
          <a:p>
            <a:pPr>
              <a:spcBef>
                <a:spcPct val="50000"/>
              </a:spcBef>
            </a:pPr>
            <a:r>
              <a:rPr lang="en-US" sz="1600" b="1">
                <a:solidFill>
                  <a:srgbClr val="FF9933"/>
                </a:solidFill>
              </a:rPr>
              <a:t>National Average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129030"/>
                                        </p:tgtEl>
                                        <p:attrNameLst>
                                          <p:attrName>style.visibility</p:attrName>
                                        </p:attrNameLst>
                                      </p:cBhvr>
                                      <p:to>
                                        <p:strVal val="visible"/>
                                      </p:to>
                                    </p:set>
                                    <p:anim calcmode="lin" valueType="num">
                                      <p:cBhvr>
                                        <p:cTn id="7" dur="500" fill="hold"/>
                                        <p:tgtEl>
                                          <p:spTgt spid="129030"/>
                                        </p:tgtEl>
                                        <p:attrNameLst>
                                          <p:attrName>ppt_x</p:attrName>
                                        </p:attrNameLst>
                                      </p:cBhvr>
                                      <p:tavLst>
                                        <p:tav tm="0">
                                          <p:val>
                                            <p:strVal val="#ppt_x"/>
                                          </p:val>
                                        </p:tav>
                                        <p:tav tm="100000">
                                          <p:val>
                                            <p:strVal val="#ppt_x"/>
                                          </p:val>
                                        </p:tav>
                                      </p:tavLst>
                                    </p:anim>
                                    <p:anim calcmode="lin" valueType="num">
                                      <p:cBhvr>
                                        <p:cTn id="8" dur="500" fill="hold"/>
                                        <p:tgtEl>
                                          <p:spTgt spid="129030"/>
                                        </p:tgtEl>
                                        <p:attrNameLst>
                                          <p:attrName>ppt_y</p:attrName>
                                        </p:attrNameLst>
                                      </p:cBhvr>
                                      <p:tavLst>
                                        <p:tav tm="0">
                                          <p:val>
                                            <p:strVal val="#ppt_y-#ppt_h/2"/>
                                          </p:val>
                                        </p:tav>
                                        <p:tav tm="100000">
                                          <p:val>
                                            <p:strVal val="#ppt_y"/>
                                          </p:val>
                                        </p:tav>
                                      </p:tavLst>
                                    </p:anim>
                                    <p:anim calcmode="lin" valueType="num">
                                      <p:cBhvr>
                                        <p:cTn id="9" dur="500" fill="hold"/>
                                        <p:tgtEl>
                                          <p:spTgt spid="129030"/>
                                        </p:tgtEl>
                                        <p:attrNameLst>
                                          <p:attrName>ppt_w</p:attrName>
                                        </p:attrNameLst>
                                      </p:cBhvr>
                                      <p:tavLst>
                                        <p:tav tm="0">
                                          <p:val>
                                            <p:strVal val="#ppt_w"/>
                                          </p:val>
                                        </p:tav>
                                        <p:tav tm="100000">
                                          <p:val>
                                            <p:strVal val="#ppt_w"/>
                                          </p:val>
                                        </p:tav>
                                      </p:tavLst>
                                    </p:anim>
                                    <p:anim calcmode="lin" valueType="num">
                                      <p:cBhvr>
                                        <p:cTn id="10" dur="500" fill="hold"/>
                                        <p:tgtEl>
                                          <p:spTgt spid="129030"/>
                                        </p:tgtEl>
                                        <p:attrNameLst>
                                          <p:attrName>ppt_h</p:attrName>
                                        </p:attrNameLst>
                                      </p:cBhvr>
                                      <p:tavLst>
                                        <p:tav tm="0">
                                          <p:val>
                                            <p:fltVal val="0"/>
                                          </p:val>
                                        </p:tav>
                                        <p:tav tm="100000">
                                          <p:val>
                                            <p:strVal val="#ppt_h"/>
                                          </p:val>
                                        </p:tav>
                                      </p:tavLst>
                                    </p:anim>
                                  </p:childTnLst>
                                </p:cTn>
                              </p:par>
                              <p:par>
                                <p:cTn id="11" presetID="1" presetClass="entr" presetSubtype="0" fill="hold" grpId="0" nodeType="withEffect">
                                  <p:stCondLst>
                                    <p:cond delay="0"/>
                                  </p:stCondLst>
                                  <p:childTnLst>
                                    <p:set>
                                      <p:cBhvr>
                                        <p:cTn id="12" dur="1" fill="hold">
                                          <p:stCondLst>
                                            <p:cond delay="0"/>
                                          </p:stCondLst>
                                        </p:cTn>
                                        <p:tgtEl>
                                          <p:spTgt spid="129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30" grpId="0" animBg="1"/>
      <p:bldP spid="129032"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
          <p:cNvSpPr>
            <a:spLocks noGrp="1" noChangeArrowheads="1"/>
          </p:cNvSpPr>
          <p:nvPr>
            <p:ph type="title"/>
          </p:nvPr>
        </p:nvSpPr>
        <p:spPr/>
        <p:txBody>
          <a:bodyPr/>
          <a:lstStyle/>
          <a:p>
            <a:r>
              <a:rPr lang="en-US" sz="4000" smtClean="0"/>
              <a:t>2007 NAEP Grade 8 Math </a:t>
            </a:r>
            <a:br>
              <a:rPr lang="en-US" sz="4000" smtClean="0"/>
            </a:br>
            <a:r>
              <a:rPr lang="en-US" sz="3200" smtClean="0"/>
              <a:t>Average White Scale Scores by State</a:t>
            </a:r>
          </a:p>
        </p:txBody>
      </p:sp>
      <p:graphicFrame>
        <p:nvGraphicFramePr>
          <p:cNvPr id="67586" name="Object 2"/>
          <p:cNvGraphicFramePr>
            <a:graphicFrameLocks noGrp="1" noChangeAspect="1"/>
          </p:cNvGraphicFramePr>
          <p:nvPr>
            <p:ph idx="1"/>
          </p:nvPr>
        </p:nvGraphicFramePr>
        <p:xfrm>
          <a:off x="0" y="1828800"/>
          <a:ext cx="8872538" cy="4492625"/>
        </p:xfrm>
        <a:graphic>
          <a:graphicData uri="http://schemas.openxmlformats.org/presentationml/2006/ole">
            <p:oleObj spid="_x0000_s1265666" r:id="rId3" imgW="8870449" imgH="4493141" progId="Excel.Sheet.8">
              <p:embed/>
            </p:oleObj>
          </a:graphicData>
        </a:graphic>
      </p:graphicFrame>
      <p:sp>
        <p:nvSpPr>
          <p:cNvPr id="67588" name="Text Box 5"/>
          <p:cNvSpPr txBox="1">
            <a:spLocks noChangeArrowheads="1"/>
          </p:cNvSpPr>
          <p:nvPr/>
        </p:nvSpPr>
        <p:spPr bwMode="auto">
          <a:xfrm>
            <a:off x="5486400" y="1524000"/>
            <a:ext cx="3276600" cy="400050"/>
          </a:xfrm>
          <a:prstGeom prst="rect">
            <a:avLst/>
          </a:prstGeom>
          <a:noFill/>
          <a:ln w="44450">
            <a:noFill/>
            <a:miter lim="800000"/>
            <a:headEnd/>
            <a:tailEnd/>
          </a:ln>
        </p:spPr>
        <p:txBody>
          <a:bodyPr wrap="none">
            <a:spAutoFit/>
          </a:bodyPr>
          <a:lstStyle/>
          <a:p>
            <a:r>
              <a:rPr lang="en-US" sz="2000"/>
              <a:t>Proficient Scale Score: 299</a:t>
            </a:r>
          </a:p>
        </p:txBody>
      </p:sp>
      <p:sp>
        <p:nvSpPr>
          <p:cNvPr id="67589" name="Text Box 6"/>
          <p:cNvSpPr txBox="1">
            <a:spLocks noChangeArrowheads="1"/>
          </p:cNvSpPr>
          <p:nvPr/>
        </p:nvSpPr>
        <p:spPr bwMode="auto">
          <a:xfrm>
            <a:off x="0" y="6583363"/>
            <a:ext cx="8534400" cy="274637"/>
          </a:xfrm>
          <a:prstGeom prst="rect">
            <a:avLst/>
          </a:prstGeom>
          <a:noFill/>
          <a:ln w="44450">
            <a:noFill/>
            <a:miter lim="800000"/>
            <a:headEnd/>
            <a:tailEnd/>
          </a:ln>
        </p:spPr>
        <p:txBody>
          <a:bodyPr>
            <a:spAutoFit/>
          </a:bodyPr>
          <a:lstStyle/>
          <a:p>
            <a:pPr>
              <a:spcBef>
                <a:spcPct val="50000"/>
              </a:spcBef>
            </a:pPr>
            <a:r>
              <a:rPr lang="en-US" u="sng"/>
              <a:t>Source</a:t>
            </a:r>
            <a:r>
              <a:rPr lang="en-US"/>
              <a:t>:  National Center for Education Statistics, NAEP Data Explorer, http://nces.ed.gov/nationsreportcard/nde/</a:t>
            </a:r>
          </a:p>
        </p:txBody>
      </p:sp>
      <p:sp>
        <p:nvSpPr>
          <p:cNvPr id="130054" name="Line 10"/>
          <p:cNvSpPr>
            <a:spLocks noChangeShapeType="1"/>
          </p:cNvSpPr>
          <p:nvPr/>
        </p:nvSpPr>
        <p:spPr bwMode="auto">
          <a:xfrm>
            <a:off x="6096000" y="1905000"/>
            <a:ext cx="76200" cy="990600"/>
          </a:xfrm>
          <a:prstGeom prst="line">
            <a:avLst/>
          </a:prstGeom>
          <a:noFill/>
          <a:ln w="44450">
            <a:solidFill>
              <a:srgbClr val="FF00FF"/>
            </a:solidFill>
            <a:round/>
            <a:headEnd/>
            <a:tailEnd type="triangle" w="med" len="med"/>
          </a:ln>
        </p:spPr>
        <p:txBody>
          <a:bodyPr/>
          <a:lstStyle/>
          <a:p>
            <a:endParaRPr lang="en-US"/>
          </a:p>
        </p:txBody>
      </p:sp>
      <p:sp>
        <p:nvSpPr>
          <p:cNvPr id="67591" name="Line 11"/>
          <p:cNvSpPr>
            <a:spLocks noChangeShapeType="1"/>
          </p:cNvSpPr>
          <p:nvPr/>
        </p:nvSpPr>
        <p:spPr bwMode="auto">
          <a:xfrm>
            <a:off x="4495800" y="2209800"/>
            <a:ext cx="0" cy="457200"/>
          </a:xfrm>
          <a:prstGeom prst="line">
            <a:avLst/>
          </a:prstGeom>
          <a:noFill/>
          <a:ln w="44450">
            <a:solidFill>
              <a:srgbClr val="FF9900"/>
            </a:solidFill>
            <a:round/>
            <a:headEnd/>
            <a:tailEnd type="triangle" w="med" len="med"/>
          </a:ln>
        </p:spPr>
        <p:txBody>
          <a:bodyPr/>
          <a:lstStyle/>
          <a:p>
            <a:endParaRPr lang="en-US"/>
          </a:p>
        </p:txBody>
      </p:sp>
      <p:sp>
        <p:nvSpPr>
          <p:cNvPr id="67592" name="Text Box 13"/>
          <p:cNvSpPr txBox="1">
            <a:spLocks noChangeArrowheads="1"/>
          </p:cNvSpPr>
          <p:nvPr/>
        </p:nvSpPr>
        <p:spPr bwMode="auto">
          <a:xfrm>
            <a:off x="3429000" y="1981200"/>
            <a:ext cx="1447800" cy="581025"/>
          </a:xfrm>
          <a:prstGeom prst="rect">
            <a:avLst/>
          </a:prstGeom>
          <a:noFill/>
          <a:ln w="44450">
            <a:noFill/>
            <a:miter lim="800000"/>
            <a:headEnd/>
            <a:tailEnd/>
          </a:ln>
        </p:spPr>
        <p:txBody>
          <a:bodyPr>
            <a:spAutoFit/>
          </a:bodyPr>
          <a:lstStyle/>
          <a:p>
            <a:pPr>
              <a:spcBef>
                <a:spcPct val="50000"/>
              </a:spcBef>
            </a:pPr>
            <a:r>
              <a:rPr lang="en-US" sz="1600" b="1">
                <a:solidFill>
                  <a:srgbClr val="FF9933"/>
                </a:solidFill>
              </a:rPr>
              <a:t>National Average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130054"/>
                                        </p:tgtEl>
                                        <p:attrNameLst>
                                          <p:attrName>style.visibility</p:attrName>
                                        </p:attrNameLst>
                                      </p:cBhvr>
                                      <p:to>
                                        <p:strVal val="visible"/>
                                      </p:to>
                                    </p:set>
                                    <p:anim calcmode="lin" valueType="num">
                                      <p:cBhvr>
                                        <p:cTn id="7" dur="500" fill="hold"/>
                                        <p:tgtEl>
                                          <p:spTgt spid="130054"/>
                                        </p:tgtEl>
                                        <p:attrNameLst>
                                          <p:attrName>ppt_x</p:attrName>
                                        </p:attrNameLst>
                                      </p:cBhvr>
                                      <p:tavLst>
                                        <p:tav tm="0">
                                          <p:val>
                                            <p:strVal val="#ppt_x"/>
                                          </p:val>
                                        </p:tav>
                                        <p:tav tm="100000">
                                          <p:val>
                                            <p:strVal val="#ppt_x"/>
                                          </p:val>
                                        </p:tav>
                                      </p:tavLst>
                                    </p:anim>
                                    <p:anim calcmode="lin" valueType="num">
                                      <p:cBhvr>
                                        <p:cTn id="8" dur="500" fill="hold"/>
                                        <p:tgtEl>
                                          <p:spTgt spid="130054"/>
                                        </p:tgtEl>
                                        <p:attrNameLst>
                                          <p:attrName>ppt_y</p:attrName>
                                        </p:attrNameLst>
                                      </p:cBhvr>
                                      <p:tavLst>
                                        <p:tav tm="0">
                                          <p:val>
                                            <p:strVal val="#ppt_y-#ppt_h/2"/>
                                          </p:val>
                                        </p:tav>
                                        <p:tav tm="100000">
                                          <p:val>
                                            <p:strVal val="#ppt_y"/>
                                          </p:val>
                                        </p:tav>
                                      </p:tavLst>
                                    </p:anim>
                                    <p:anim calcmode="lin" valueType="num">
                                      <p:cBhvr>
                                        <p:cTn id="9" dur="500" fill="hold"/>
                                        <p:tgtEl>
                                          <p:spTgt spid="130054"/>
                                        </p:tgtEl>
                                        <p:attrNameLst>
                                          <p:attrName>ppt_w</p:attrName>
                                        </p:attrNameLst>
                                      </p:cBhvr>
                                      <p:tavLst>
                                        <p:tav tm="0">
                                          <p:val>
                                            <p:strVal val="#ppt_w"/>
                                          </p:val>
                                        </p:tav>
                                        <p:tav tm="100000">
                                          <p:val>
                                            <p:strVal val="#ppt_w"/>
                                          </p:val>
                                        </p:tav>
                                      </p:tavLst>
                                    </p:anim>
                                    <p:anim calcmode="lin" valueType="num">
                                      <p:cBhvr>
                                        <p:cTn id="10" dur="500" fill="hold"/>
                                        <p:tgtEl>
                                          <p:spTgt spid="13005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4"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2"/>
          <p:cNvSpPr>
            <a:spLocks noGrp="1" noChangeArrowheads="1"/>
          </p:cNvSpPr>
          <p:nvPr>
            <p:ph type="title"/>
          </p:nvPr>
        </p:nvSpPr>
        <p:spPr/>
        <p:txBody>
          <a:bodyPr/>
          <a:lstStyle/>
          <a:p>
            <a:r>
              <a:rPr lang="en-US" sz="2800" smtClean="0"/>
              <a:t>2007 NAEP Grade 8 Math </a:t>
            </a:r>
            <a:br>
              <a:rPr lang="en-US" sz="2800" smtClean="0"/>
            </a:br>
            <a:r>
              <a:rPr lang="en-US" sz="1800" smtClean="0"/>
              <a:t>Average African American Scale Scores by State</a:t>
            </a:r>
          </a:p>
        </p:txBody>
      </p:sp>
      <p:graphicFrame>
        <p:nvGraphicFramePr>
          <p:cNvPr id="68610" name="Object 2"/>
          <p:cNvGraphicFramePr>
            <a:graphicFrameLocks noGrp="1" noChangeAspect="1"/>
          </p:cNvGraphicFramePr>
          <p:nvPr>
            <p:ph idx="1"/>
          </p:nvPr>
        </p:nvGraphicFramePr>
        <p:xfrm>
          <a:off x="0" y="1636713"/>
          <a:ext cx="8872538" cy="4492625"/>
        </p:xfrm>
        <a:graphic>
          <a:graphicData uri="http://schemas.openxmlformats.org/presentationml/2006/ole">
            <p:oleObj spid="_x0000_s1266690" r:id="rId3" imgW="8870449" imgH="4493141" progId="Excel.Sheet.8">
              <p:embed/>
            </p:oleObj>
          </a:graphicData>
        </a:graphic>
      </p:graphicFrame>
      <p:sp>
        <p:nvSpPr>
          <p:cNvPr id="68612" name="Text Box 4"/>
          <p:cNvSpPr txBox="1">
            <a:spLocks noChangeArrowheads="1"/>
          </p:cNvSpPr>
          <p:nvPr/>
        </p:nvSpPr>
        <p:spPr bwMode="auto">
          <a:xfrm>
            <a:off x="0" y="6553200"/>
            <a:ext cx="8534400" cy="274638"/>
          </a:xfrm>
          <a:prstGeom prst="rect">
            <a:avLst/>
          </a:prstGeom>
          <a:noFill/>
          <a:ln w="44450">
            <a:noFill/>
            <a:miter lim="800000"/>
            <a:headEnd/>
            <a:tailEnd/>
          </a:ln>
        </p:spPr>
        <p:txBody>
          <a:bodyPr>
            <a:spAutoFit/>
          </a:bodyPr>
          <a:lstStyle/>
          <a:p>
            <a:pPr>
              <a:spcBef>
                <a:spcPct val="50000"/>
              </a:spcBef>
            </a:pPr>
            <a:r>
              <a:rPr lang="en-US" sz="1200" u="sng"/>
              <a:t>Source</a:t>
            </a:r>
            <a:r>
              <a:rPr lang="en-US" sz="1200"/>
              <a:t>:  National Center for Education Statistics, NAEP Data Explorer, http://nces.ed.gov/nationsreportcard/nde/</a:t>
            </a:r>
          </a:p>
        </p:txBody>
      </p:sp>
      <p:sp>
        <p:nvSpPr>
          <p:cNvPr id="68613" name="Text Box 5"/>
          <p:cNvSpPr txBox="1">
            <a:spLocks noChangeArrowheads="1"/>
          </p:cNvSpPr>
          <p:nvPr/>
        </p:nvSpPr>
        <p:spPr bwMode="auto">
          <a:xfrm>
            <a:off x="5486400" y="1524000"/>
            <a:ext cx="3441700" cy="396875"/>
          </a:xfrm>
          <a:prstGeom prst="rect">
            <a:avLst/>
          </a:prstGeom>
          <a:noFill/>
          <a:ln w="44450">
            <a:noFill/>
            <a:miter lim="800000"/>
            <a:headEnd/>
            <a:tailEnd/>
          </a:ln>
        </p:spPr>
        <p:txBody>
          <a:bodyPr wrap="none">
            <a:spAutoFit/>
          </a:bodyPr>
          <a:lstStyle/>
          <a:p>
            <a:r>
              <a:rPr lang="en-US" sz="2000" b="1"/>
              <a:t>Proficient Scale Score: 299</a:t>
            </a:r>
          </a:p>
        </p:txBody>
      </p:sp>
      <p:sp>
        <p:nvSpPr>
          <p:cNvPr id="68614" name="Line 6"/>
          <p:cNvSpPr>
            <a:spLocks noChangeShapeType="1"/>
          </p:cNvSpPr>
          <p:nvPr/>
        </p:nvSpPr>
        <p:spPr bwMode="auto">
          <a:xfrm>
            <a:off x="4572000" y="3048000"/>
            <a:ext cx="0" cy="457200"/>
          </a:xfrm>
          <a:prstGeom prst="line">
            <a:avLst/>
          </a:prstGeom>
          <a:noFill/>
          <a:ln w="44450">
            <a:solidFill>
              <a:schemeClr val="accent1"/>
            </a:solidFill>
            <a:round/>
            <a:headEnd/>
            <a:tailEnd type="triangle" w="med" len="med"/>
          </a:ln>
        </p:spPr>
        <p:txBody>
          <a:bodyPr/>
          <a:lstStyle/>
          <a:p>
            <a:endParaRPr lang="en-US"/>
          </a:p>
        </p:txBody>
      </p:sp>
      <p:sp>
        <p:nvSpPr>
          <p:cNvPr id="68615" name="Text Box 7"/>
          <p:cNvSpPr txBox="1">
            <a:spLocks noChangeArrowheads="1"/>
          </p:cNvSpPr>
          <p:nvPr/>
        </p:nvSpPr>
        <p:spPr bwMode="auto">
          <a:xfrm>
            <a:off x="4648200" y="2743200"/>
            <a:ext cx="1447800" cy="830263"/>
          </a:xfrm>
          <a:prstGeom prst="rect">
            <a:avLst/>
          </a:prstGeom>
          <a:noFill/>
          <a:ln w="44450">
            <a:noFill/>
            <a:miter lim="800000"/>
            <a:headEnd/>
            <a:tailEnd/>
          </a:ln>
        </p:spPr>
        <p:txBody>
          <a:bodyPr>
            <a:spAutoFit/>
          </a:bodyPr>
          <a:lstStyle/>
          <a:p>
            <a:pPr>
              <a:spcBef>
                <a:spcPct val="50000"/>
              </a:spcBef>
            </a:pPr>
            <a:r>
              <a:rPr lang="en-US" b="1">
                <a:solidFill>
                  <a:schemeClr val="accent1"/>
                </a:solidFill>
              </a:rPr>
              <a:t>National Average</a:t>
            </a:r>
          </a:p>
        </p:txBody>
      </p:sp>
      <p:sp>
        <p:nvSpPr>
          <p:cNvPr id="132104" name="Line 8"/>
          <p:cNvSpPr>
            <a:spLocks noChangeShapeType="1"/>
          </p:cNvSpPr>
          <p:nvPr/>
        </p:nvSpPr>
        <p:spPr bwMode="auto">
          <a:xfrm>
            <a:off x="6858000" y="2743200"/>
            <a:ext cx="76200" cy="1066800"/>
          </a:xfrm>
          <a:prstGeom prst="line">
            <a:avLst/>
          </a:prstGeom>
          <a:noFill/>
          <a:ln w="57150">
            <a:solidFill>
              <a:srgbClr val="FF66FF"/>
            </a:solidFill>
            <a:round/>
            <a:headEnd/>
            <a:tailEnd type="triangle" w="med" len="sm"/>
          </a:ln>
        </p:spPr>
        <p:txBody>
          <a:bodyPr/>
          <a:lstStyle/>
          <a:p>
            <a:endParaRPr 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132104"/>
                                        </p:tgtEl>
                                        <p:attrNameLst>
                                          <p:attrName>style.visibility</p:attrName>
                                        </p:attrNameLst>
                                      </p:cBhvr>
                                      <p:to>
                                        <p:strVal val="visible"/>
                                      </p:to>
                                    </p:set>
                                    <p:anim calcmode="lin" valueType="num">
                                      <p:cBhvr>
                                        <p:cTn id="7" dur="500" fill="hold"/>
                                        <p:tgtEl>
                                          <p:spTgt spid="132104"/>
                                        </p:tgtEl>
                                        <p:attrNameLst>
                                          <p:attrName>ppt_x</p:attrName>
                                        </p:attrNameLst>
                                      </p:cBhvr>
                                      <p:tavLst>
                                        <p:tav tm="0">
                                          <p:val>
                                            <p:strVal val="#ppt_x"/>
                                          </p:val>
                                        </p:tav>
                                        <p:tav tm="100000">
                                          <p:val>
                                            <p:strVal val="#ppt_x"/>
                                          </p:val>
                                        </p:tav>
                                      </p:tavLst>
                                    </p:anim>
                                    <p:anim calcmode="lin" valueType="num">
                                      <p:cBhvr>
                                        <p:cTn id="8" dur="500" fill="hold"/>
                                        <p:tgtEl>
                                          <p:spTgt spid="132104"/>
                                        </p:tgtEl>
                                        <p:attrNameLst>
                                          <p:attrName>ppt_y</p:attrName>
                                        </p:attrNameLst>
                                      </p:cBhvr>
                                      <p:tavLst>
                                        <p:tav tm="0">
                                          <p:val>
                                            <p:strVal val="#ppt_y-#ppt_h/2"/>
                                          </p:val>
                                        </p:tav>
                                        <p:tav tm="100000">
                                          <p:val>
                                            <p:strVal val="#ppt_y"/>
                                          </p:val>
                                        </p:tav>
                                      </p:tavLst>
                                    </p:anim>
                                    <p:anim calcmode="lin" valueType="num">
                                      <p:cBhvr>
                                        <p:cTn id="9" dur="500" fill="hold"/>
                                        <p:tgtEl>
                                          <p:spTgt spid="132104"/>
                                        </p:tgtEl>
                                        <p:attrNameLst>
                                          <p:attrName>ppt_w</p:attrName>
                                        </p:attrNameLst>
                                      </p:cBhvr>
                                      <p:tavLst>
                                        <p:tav tm="0">
                                          <p:val>
                                            <p:strVal val="#ppt_w"/>
                                          </p:val>
                                        </p:tav>
                                        <p:tav tm="100000">
                                          <p:val>
                                            <p:strVal val="#ppt_w"/>
                                          </p:val>
                                        </p:tav>
                                      </p:tavLst>
                                    </p:anim>
                                    <p:anim calcmode="lin" valueType="num">
                                      <p:cBhvr>
                                        <p:cTn id="10" dur="500" fill="hold"/>
                                        <p:tgtEl>
                                          <p:spTgt spid="13210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4"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2"/>
          <p:cNvSpPr>
            <a:spLocks noGrp="1" noChangeArrowheads="1"/>
          </p:cNvSpPr>
          <p:nvPr>
            <p:ph type="title"/>
          </p:nvPr>
        </p:nvSpPr>
        <p:spPr/>
        <p:txBody>
          <a:bodyPr/>
          <a:lstStyle/>
          <a:p>
            <a:pPr eaLnBrk="1" hangingPunct="1"/>
            <a:r>
              <a:rPr lang="en-US" sz="4000" smtClean="0"/>
              <a:t>2007 NAEP Grade 8 Math </a:t>
            </a:r>
            <a:br>
              <a:rPr lang="en-US" sz="4000" smtClean="0"/>
            </a:br>
            <a:r>
              <a:rPr lang="en-US" sz="3200" smtClean="0"/>
              <a:t>Average Latino Scale Scores by State</a:t>
            </a:r>
          </a:p>
        </p:txBody>
      </p:sp>
      <p:graphicFrame>
        <p:nvGraphicFramePr>
          <p:cNvPr id="69634" name="Object 3"/>
          <p:cNvGraphicFramePr>
            <a:graphicFrameLocks noGrp="1" noChangeAspect="1"/>
          </p:cNvGraphicFramePr>
          <p:nvPr>
            <p:ph idx="1"/>
          </p:nvPr>
        </p:nvGraphicFramePr>
        <p:xfrm>
          <a:off x="0" y="1636713"/>
          <a:ext cx="8872538" cy="4492625"/>
        </p:xfrm>
        <a:graphic>
          <a:graphicData uri="http://schemas.openxmlformats.org/presentationml/2006/ole">
            <p:oleObj spid="_x0000_s1267714" r:id="rId3" imgW="8870449" imgH="4493141" progId="Excel.Sheet.8">
              <p:embed/>
            </p:oleObj>
          </a:graphicData>
        </a:graphic>
      </p:graphicFrame>
      <p:sp>
        <p:nvSpPr>
          <p:cNvPr id="69636" name="Text Box 4"/>
          <p:cNvSpPr txBox="1">
            <a:spLocks noChangeArrowheads="1"/>
          </p:cNvSpPr>
          <p:nvPr/>
        </p:nvSpPr>
        <p:spPr bwMode="auto">
          <a:xfrm>
            <a:off x="0" y="6553200"/>
            <a:ext cx="8534400" cy="274638"/>
          </a:xfrm>
          <a:prstGeom prst="rect">
            <a:avLst/>
          </a:prstGeom>
          <a:noFill/>
          <a:ln w="44450">
            <a:noFill/>
            <a:miter lim="800000"/>
            <a:headEnd/>
            <a:tailEnd/>
          </a:ln>
        </p:spPr>
        <p:txBody>
          <a:bodyPr>
            <a:spAutoFit/>
          </a:bodyPr>
          <a:lstStyle/>
          <a:p>
            <a:pPr>
              <a:spcBef>
                <a:spcPct val="50000"/>
              </a:spcBef>
            </a:pPr>
            <a:r>
              <a:rPr lang="en-US" u="sng"/>
              <a:t>Source</a:t>
            </a:r>
            <a:r>
              <a:rPr lang="en-US"/>
              <a:t>:  National Center for Education Statistics, NAEP Data Explorer, http://nces.ed.gov/nationsreportcard/nde/</a:t>
            </a:r>
          </a:p>
        </p:txBody>
      </p:sp>
      <p:sp>
        <p:nvSpPr>
          <p:cNvPr id="69637" name="Text Box 5"/>
          <p:cNvSpPr txBox="1">
            <a:spLocks noChangeArrowheads="1"/>
          </p:cNvSpPr>
          <p:nvPr/>
        </p:nvSpPr>
        <p:spPr bwMode="auto">
          <a:xfrm>
            <a:off x="5486400" y="1524000"/>
            <a:ext cx="3276600" cy="400050"/>
          </a:xfrm>
          <a:prstGeom prst="rect">
            <a:avLst/>
          </a:prstGeom>
          <a:noFill/>
          <a:ln w="44450">
            <a:noFill/>
            <a:miter lim="800000"/>
            <a:headEnd/>
            <a:tailEnd/>
          </a:ln>
        </p:spPr>
        <p:txBody>
          <a:bodyPr wrap="none">
            <a:spAutoFit/>
          </a:bodyPr>
          <a:lstStyle/>
          <a:p>
            <a:r>
              <a:rPr lang="en-US" sz="2000"/>
              <a:t>Proficient Scale Score: 299</a:t>
            </a:r>
          </a:p>
        </p:txBody>
      </p:sp>
      <p:sp>
        <p:nvSpPr>
          <p:cNvPr id="131078" name="Line 10"/>
          <p:cNvSpPr>
            <a:spLocks noChangeShapeType="1"/>
          </p:cNvSpPr>
          <p:nvPr/>
        </p:nvSpPr>
        <p:spPr bwMode="auto">
          <a:xfrm>
            <a:off x="7848600" y="2743200"/>
            <a:ext cx="76200" cy="990600"/>
          </a:xfrm>
          <a:prstGeom prst="line">
            <a:avLst/>
          </a:prstGeom>
          <a:noFill/>
          <a:ln w="44450">
            <a:solidFill>
              <a:srgbClr val="FF00FF"/>
            </a:solidFill>
            <a:round/>
            <a:headEnd/>
            <a:tailEnd type="triangle" w="med" len="med"/>
          </a:ln>
        </p:spPr>
        <p:txBody>
          <a:bodyPr/>
          <a:lstStyle/>
          <a:p>
            <a:endParaRPr lang="en-US"/>
          </a:p>
        </p:txBody>
      </p:sp>
      <p:sp>
        <p:nvSpPr>
          <p:cNvPr id="69639" name="Line 11"/>
          <p:cNvSpPr>
            <a:spLocks noChangeShapeType="1"/>
          </p:cNvSpPr>
          <p:nvPr/>
        </p:nvSpPr>
        <p:spPr bwMode="auto">
          <a:xfrm>
            <a:off x="5105400" y="2819400"/>
            <a:ext cx="0" cy="457200"/>
          </a:xfrm>
          <a:prstGeom prst="line">
            <a:avLst/>
          </a:prstGeom>
          <a:noFill/>
          <a:ln w="44450">
            <a:solidFill>
              <a:srgbClr val="FF9900"/>
            </a:solidFill>
            <a:round/>
            <a:headEnd/>
            <a:tailEnd type="triangle" w="med" len="med"/>
          </a:ln>
        </p:spPr>
        <p:txBody>
          <a:bodyPr/>
          <a:lstStyle/>
          <a:p>
            <a:endParaRPr lang="en-US"/>
          </a:p>
        </p:txBody>
      </p:sp>
      <p:sp>
        <p:nvSpPr>
          <p:cNvPr id="69640" name="Text Box 13"/>
          <p:cNvSpPr txBox="1">
            <a:spLocks noChangeArrowheads="1"/>
          </p:cNvSpPr>
          <p:nvPr/>
        </p:nvSpPr>
        <p:spPr bwMode="auto">
          <a:xfrm>
            <a:off x="4038600" y="2590800"/>
            <a:ext cx="1447800" cy="581025"/>
          </a:xfrm>
          <a:prstGeom prst="rect">
            <a:avLst/>
          </a:prstGeom>
          <a:noFill/>
          <a:ln w="44450">
            <a:noFill/>
            <a:miter lim="800000"/>
            <a:headEnd/>
            <a:tailEnd/>
          </a:ln>
        </p:spPr>
        <p:txBody>
          <a:bodyPr>
            <a:spAutoFit/>
          </a:bodyPr>
          <a:lstStyle/>
          <a:p>
            <a:pPr>
              <a:spcBef>
                <a:spcPct val="50000"/>
              </a:spcBef>
            </a:pPr>
            <a:r>
              <a:rPr lang="en-US" sz="1600" b="1">
                <a:solidFill>
                  <a:srgbClr val="FF9933"/>
                </a:solidFill>
              </a:rPr>
              <a:t>National Average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131078"/>
                                        </p:tgtEl>
                                        <p:attrNameLst>
                                          <p:attrName>style.visibility</p:attrName>
                                        </p:attrNameLst>
                                      </p:cBhvr>
                                      <p:to>
                                        <p:strVal val="visible"/>
                                      </p:to>
                                    </p:set>
                                    <p:anim calcmode="lin" valueType="num">
                                      <p:cBhvr>
                                        <p:cTn id="7" dur="500" fill="hold"/>
                                        <p:tgtEl>
                                          <p:spTgt spid="131078"/>
                                        </p:tgtEl>
                                        <p:attrNameLst>
                                          <p:attrName>ppt_x</p:attrName>
                                        </p:attrNameLst>
                                      </p:cBhvr>
                                      <p:tavLst>
                                        <p:tav tm="0">
                                          <p:val>
                                            <p:strVal val="#ppt_x"/>
                                          </p:val>
                                        </p:tav>
                                        <p:tav tm="100000">
                                          <p:val>
                                            <p:strVal val="#ppt_x"/>
                                          </p:val>
                                        </p:tav>
                                      </p:tavLst>
                                    </p:anim>
                                    <p:anim calcmode="lin" valueType="num">
                                      <p:cBhvr>
                                        <p:cTn id="8" dur="500" fill="hold"/>
                                        <p:tgtEl>
                                          <p:spTgt spid="131078"/>
                                        </p:tgtEl>
                                        <p:attrNameLst>
                                          <p:attrName>ppt_y</p:attrName>
                                        </p:attrNameLst>
                                      </p:cBhvr>
                                      <p:tavLst>
                                        <p:tav tm="0">
                                          <p:val>
                                            <p:strVal val="#ppt_y-#ppt_h/2"/>
                                          </p:val>
                                        </p:tav>
                                        <p:tav tm="100000">
                                          <p:val>
                                            <p:strVal val="#ppt_y"/>
                                          </p:val>
                                        </p:tav>
                                      </p:tavLst>
                                    </p:anim>
                                    <p:anim calcmode="lin" valueType="num">
                                      <p:cBhvr>
                                        <p:cTn id="9" dur="500" fill="hold"/>
                                        <p:tgtEl>
                                          <p:spTgt spid="131078"/>
                                        </p:tgtEl>
                                        <p:attrNameLst>
                                          <p:attrName>ppt_w</p:attrName>
                                        </p:attrNameLst>
                                      </p:cBhvr>
                                      <p:tavLst>
                                        <p:tav tm="0">
                                          <p:val>
                                            <p:strVal val="#ppt_w"/>
                                          </p:val>
                                        </p:tav>
                                        <p:tav tm="100000">
                                          <p:val>
                                            <p:strVal val="#ppt_w"/>
                                          </p:val>
                                        </p:tav>
                                      </p:tavLst>
                                    </p:anim>
                                    <p:anim calcmode="lin" valueType="num">
                                      <p:cBhvr>
                                        <p:cTn id="10" dur="500" fill="hold"/>
                                        <p:tgtEl>
                                          <p:spTgt spid="13107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8"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Gaps Between Groups?</a:t>
            </a:r>
            <a:endParaRPr lang="en-US"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z="4000" smtClean="0"/>
              <a:t>2007 NAEP Grade 4 Reading </a:t>
            </a:r>
            <a:br>
              <a:rPr lang="en-US" sz="4000" smtClean="0"/>
            </a:br>
            <a:r>
              <a:rPr lang="en-US" sz="2800" smtClean="0"/>
              <a:t>Average Latino – White Gaps by State</a:t>
            </a:r>
          </a:p>
        </p:txBody>
      </p:sp>
      <p:graphicFrame>
        <p:nvGraphicFramePr>
          <p:cNvPr id="58371" name="Object 2"/>
          <p:cNvGraphicFramePr>
            <a:graphicFrameLocks noGrp="1" noChangeAspect="1"/>
          </p:cNvGraphicFramePr>
          <p:nvPr>
            <p:ph idx="1"/>
          </p:nvPr>
        </p:nvGraphicFramePr>
        <p:xfrm>
          <a:off x="0" y="1636713"/>
          <a:ext cx="8872538" cy="4492625"/>
        </p:xfrm>
        <a:graphic>
          <a:graphicData uri="http://schemas.openxmlformats.org/presentationml/2006/ole">
            <p:oleObj spid="_x0000_s1269762" r:id="rId3" imgW="8870449" imgH="4493141" progId="Excel.Sheet.8">
              <p:embed/>
            </p:oleObj>
          </a:graphicData>
        </a:graphic>
      </p:graphicFrame>
      <p:sp>
        <p:nvSpPr>
          <p:cNvPr id="58372" name="Text Box 4"/>
          <p:cNvSpPr txBox="1">
            <a:spLocks noChangeArrowheads="1"/>
          </p:cNvSpPr>
          <p:nvPr/>
        </p:nvSpPr>
        <p:spPr bwMode="auto">
          <a:xfrm>
            <a:off x="0" y="6583363"/>
            <a:ext cx="8534400" cy="274637"/>
          </a:xfrm>
          <a:prstGeom prst="rect">
            <a:avLst/>
          </a:prstGeom>
          <a:noFill/>
          <a:ln w="44450">
            <a:noFill/>
            <a:miter lim="800000"/>
            <a:headEnd/>
            <a:tailEnd/>
          </a:ln>
        </p:spPr>
        <p:txBody>
          <a:bodyPr>
            <a:spAutoFit/>
          </a:bodyPr>
          <a:lstStyle/>
          <a:p>
            <a:pPr>
              <a:spcBef>
                <a:spcPct val="50000"/>
              </a:spcBef>
            </a:pPr>
            <a:r>
              <a:rPr lang="en-US" sz="1200" u="sng">
                <a:latin typeface="Calibri" pitchFamily="34" charset="0"/>
              </a:rPr>
              <a:t>Source</a:t>
            </a:r>
            <a:r>
              <a:rPr lang="en-US" sz="1200">
                <a:latin typeface="Calibri" pitchFamily="34" charset="0"/>
              </a:rPr>
              <a:t>:  National Center for Education Statistics, NAEP Data Explorer, http://nces.ed.gov/nationsreportcard/nde/</a:t>
            </a:r>
          </a:p>
        </p:txBody>
      </p:sp>
      <p:cxnSp>
        <p:nvCxnSpPr>
          <p:cNvPr id="5" name="Straight Arrow Connector 4"/>
          <p:cNvCxnSpPr/>
          <p:nvPr/>
        </p:nvCxnSpPr>
        <p:spPr>
          <a:xfrm rot="5400000">
            <a:off x="7239794" y="2513806"/>
            <a:ext cx="1371600"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ppt_y-#ppt_h/2"/>
                                          </p:val>
                                        </p:tav>
                                        <p:tav tm="100000">
                                          <p:val>
                                            <p:strVal val="#ppt_y"/>
                                          </p:val>
                                        </p:tav>
                                      </p:tavLst>
                                    </p:anim>
                                    <p:anim calcmode="lin" valueType="num">
                                      <p:cBhvr>
                                        <p:cTn id="9" dur="500" fill="hold"/>
                                        <p:tgtEl>
                                          <p:spTgt spid="5"/>
                                        </p:tgtEl>
                                        <p:attrNameLst>
                                          <p:attrName>ppt_w</p:attrName>
                                        </p:attrNameLst>
                                      </p:cBhvr>
                                      <p:tavLst>
                                        <p:tav tm="0">
                                          <p:val>
                                            <p:strVal val="#ppt_w"/>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z="4000" smtClean="0"/>
              <a:t>2007 NAEP Grade 4 Reading </a:t>
            </a:r>
            <a:br>
              <a:rPr lang="en-US" sz="4000" smtClean="0"/>
            </a:br>
            <a:r>
              <a:rPr lang="en-US" sz="2800" smtClean="0"/>
              <a:t>Average African American – White Gaps by State</a:t>
            </a:r>
          </a:p>
        </p:txBody>
      </p:sp>
      <p:graphicFrame>
        <p:nvGraphicFramePr>
          <p:cNvPr id="57347" name="Object 2"/>
          <p:cNvGraphicFramePr>
            <a:graphicFrameLocks noGrp="1" noChangeAspect="1"/>
          </p:cNvGraphicFramePr>
          <p:nvPr>
            <p:ph idx="1"/>
          </p:nvPr>
        </p:nvGraphicFramePr>
        <p:xfrm>
          <a:off x="0" y="1636713"/>
          <a:ext cx="8872538" cy="4492625"/>
        </p:xfrm>
        <a:graphic>
          <a:graphicData uri="http://schemas.openxmlformats.org/presentationml/2006/ole">
            <p:oleObj spid="_x0000_s1268738" r:id="rId3" imgW="8870449" imgH="4493141" progId="Excel.Sheet.8">
              <p:embed/>
            </p:oleObj>
          </a:graphicData>
        </a:graphic>
      </p:graphicFrame>
      <p:sp>
        <p:nvSpPr>
          <p:cNvPr id="57348" name="Text Box 4"/>
          <p:cNvSpPr txBox="1">
            <a:spLocks noChangeArrowheads="1"/>
          </p:cNvSpPr>
          <p:nvPr/>
        </p:nvSpPr>
        <p:spPr bwMode="auto">
          <a:xfrm>
            <a:off x="0" y="6583363"/>
            <a:ext cx="8534400" cy="274637"/>
          </a:xfrm>
          <a:prstGeom prst="rect">
            <a:avLst/>
          </a:prstGeom>
          <a:noFill/>
          <a:ln w="44450">
            <a:noFill/>
            <a:miter lim="800000"/>
            <a:headEnd/>
            <a:tailEnd/>
          </a:ln>
        </p:spPr>
        <p:txBody>
          <a:bodyPr>
            <a:spAutoFit/>
          </a:bodyPr>
          <a:lstStyle/>
          <a:p>
            <a:pPr>
              <a:spcBef>
                <a:spcPct val="50000"/>
              </a:spcBef>
            </a:pPr>
            <a:r>
              <a:rPr lang="en-US" sz="1200" u="sng">
                <a:latin typeface="Calibri" pitchFamily="34" charset="0"/>
              </a:rPr>
              <a:t>Source</a:t>
            </a:r>
            <a:r>
              <a:rPr lang="en-US" sz="1200">
                <a:latin typeface="Calibri" pitchFamily="34" charset="0"/>
              </a:rPr>
              <a:t>:  National Center for Education Statistics, NAEP Data Explorer, http://nces.ed.gov/nationsreportcard/nde/</a:t>
            </a:r>
          </a:p>
        </p:txBody>
      </p:sp>
      <p:cxnSp>
        <p:nvCxnSpPr>
          <p:cNvPr id="6" name="Straight Arrow Connector 5"/>
          <p:cNvCxnSpPr/>
          <p:nvPr/>
        </p:nvCxnSpPr>
        <p:spPr>
          <a:xfrm rot="5400000">
            <a:off x="5334000" y="2286000"/>
            <a:ext cx="1371600"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100000">
                                          <p:val>
                                            <p:strVal val="#ppt_x"/>
                                          </p:val>
                                        </p:tav>
                                      </p:tavLst>
                                    </p:anim>
                                    <p:anim calcmode="lin" valueType="num">
                                      <p:cBhvr>
                                        <p:cTn id="8" dur="500" fill="hold"/>
                                        <p:tgtEl>
                                          <p:spTgt spid="6"/>
                                        </p:tgtEl>
                                        <p:attrNameLst>
                                          <p:attrName>ppt_y</p:attrName>
                                        </p:attrNameLst>
                                      </p:cBhvr>
                                      <p:tavLst>
                                        <p:tav tm="0">
                                          <p:val>
                                            <p:strVal val="#ppt_y-#ppt_h/2"/>
                                          </p:val>
                                        </p:tav>
                                        <p:tav tm="100000">
                                          <p:val>
                                            <p:strVal val="#ppt_y"/>
                                          </p:val>
                                        </p:tav>
                                      </p:tavLst>
                                    </p:anim>
                                    <p:anim calcmode="lin" valueType="num">
                                      <p:cBhvr>
                                        <p:cTn id="9" dur="500" fill="hold"/>
                                        <p:tgtEl>
                                          <p:spTgt spid="6"/>
                                        </p:tgtEl>
                                        <p:attrNameLst>
                                          <p:attrName>ppt_w</p:attrName>
                                        </p:attrNameLst>
                                      </p:cBhvr>
                                      <p:tavLst>
                                        <p:tav tm="0">
                                          <p:val>
                                            <p:strVal val="#ppt_w"/>
                                          </p:val>
                                        </p:tav>
                                        <p:tav tm="100000">
                                          <p:val>
                                            <p:strVal val="#ppt_w"/>
                                          </p:val>
                                        </p:tav>
                                      </p:tavLst>
                                    </p:anim>
                                    <p:anim calcmode="lin" valueType="num">
                                      <p:cBhvr>
                                        <p:cTn id="1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z="4000" smtClean="0"/>
              <a:t>2007 NAEP Grade 4 Reading </a:t>
            </a:r>
            <a:br>
              <a:rPr lang="en-US" sz="4000" smtClean="0"/>
            </a:br>
            <a:r>
              <a:rPr lang="en-US" sz="2800" smtClean="0"/>
              <a:t>Average Low-Income – Non-Low-Income Gaps by State</a:t>
            </a:r>
          </a:p>
        </p:txBody>
      </p:sp>
      <p:graphicFrame>
        <p:nvGraphicFramePr>
          <p:cNvPr id="59395" name="Object 2"/>
          <p:cNvGraphicFramePr>
            <a:graphicFrameLocks noGrp="1" noChangeAspect="1"/>
          </p:cNvGraphicFramePr>
          <p:nvPr>
            <p:ph idx="1"/>
          </p:nvPr>
        </p:nvGraphicFramePr>
        <p:xfrm>
          <a:off x="0" y="1636713"/>
          <a:ext cx="8872538" cy="4492625"/>
        </p:xfrm>
        <a:graphic>
          <a:graphicData uri="http://schemas.openxmlformats.org/presentationml/2006/ole">
            <p:oleObj spid="_x0000_s1270786" r:id="rId3" imgW="8870449" imgH="4493141" progId="Excel.Sheet.8">
              <p:embed/>
            </p:oleObj>
          </a:graphicData>
        </a:graphic>
      </p:graphicFrame>
      <p:sp>
        <p:nvSpPr>
          <p:cNvPr id="59396" name="Text Box 4"/>
          <p:cNvSpPr txBox="1">
            <a:spLocks noChangeArrowheads="1"/>
          </p:cNvSpPr>
          <p:nvPr/>
        </p:nvSpPr>
        <p:spPr bwMode="auto">
          <a:xfrm>
            <a:off x="0" y="6583363"/>
            <a:ext cx="8534400" cy="274637"/>
          </a:xfrm>
          <a:prstGeom prst="rect">
            <a:avLst/>
          </a:prstGeom>
          <a:noFill/>
          <a:ln w="44450">
            <a:noFill/>
            <a:miter lim="800000"/>
            <a:headEnd/>
            <a:tailEnd/>
          </a:ln>
        </p:spPr>
        <p:txBody>
          <a:bodyPr>
            <a:spAutoFit/>
          </a:bodyPr>
          <a:lstStyle/>
          <a:p>
            <a:pPr>
              <a:spcBef>
                <a:spcPct val="50000"/>
              </a:spcBef>
            </a:pPr>
            <a:r>
              <a:rPr lang="en-US" sz="1200" u="sng">
                <a:latin typeface="Calibri" pitchFamily="34" charset="0"/>
              </a:rPr>
              <a:t>Source</a:t>
            </a:r>
            <a:r>
              <a:rPr lang="en-US" sz="1200">
                <a:latin typeface="Calibri" pitchFamily="34" charset="0"/>
              </a:rPr>
              <a:t>:  National Center for Education Statistics, NAEP Data Explorer, http://nces.ed.gov/nationsreportcard/nde/</a:t>
            </a:r>
          </a:p>
        </p:txBody>
      </p:sp>
      <p:cxnSp>
        <p:nvCxnSpPr>
          <p:cNvPr id="5" name="Straight Arrow Connector 4"/>
          <p:cNvCxnSpPr/>
          <p:nvPr/>
        </p:nvCxnSpPr>
        <p:spPr>
          <a:xfrm rot="5400000">
            <a:off x="7696994" y="2437606"/>
            <a:ext cx="1371600"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ppt_y-#ppt_h/2"/>
                                          </p:val>
                                        </p:tav>
                                        <p:tav tm="100000">
                                          <p:val>
                                            <p:strVal val="#ppt_y"/>
                                          </p:val>
                                        </p:tav>
                                      </p:tavLst>
                                    </p:anim>
                                    <p:anim calcmode="lin" valueType="num">
                                      <p:cBhvr>
                                        <p:cTn id="9" dur="500" fill="hold"/>
                                        <p:tgtEl>
                                          <p:spTgt spid="5"/>
                                        </p:tgtEl>
                                        <p:attrNameLst>
                                          <p:attrName>ppt_w</p:attrName>
                                        </p:attrNameLst>
                                      </p:cBhvr>
                                      <p:tavLst>
                                        <p:tav tm="0">
                                          <p:val>
                                            <p:strVal val="#ppt_w"/>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z="4000" smtClean="0"/>
              <a:t>2007 NAEP Grade 8 Math </a:t>
            </a:r>
            <a:br>
              <a:rPr lang="en-US" sz="4000" smtClean="0"/>
            </a:br>
            <a:r>
              <a:rPr lang="en-US" sz="2800" smtClean="0"/>
              <a:t>Average Low-Income – Non-Low-Income Gaps by State</a:t>
            </a:r>
          </a:p>
        </p:txBody>
      </p:sp>
      <p:graphicFrame>
        <p:nvGraphicFramePr>
          <p:cNvPr id="62467" name="Object 2"/>
          <p:cNvGraphicFramePr>
            <a:graphicFrameLocks noGrp="1" noChangeAspect="1"/>
          </p:cNvGraphicFramePr>
          <p:nvPr>
            <p:ph idx="1"/>
          </p:nvPr>
        </p:nvGraphicFramePr>
        <p:xfrm>
          <a:off x="0" y="1636713"/>
          <a:ext cx="8872538" cy="4492625"/>
        </p:xfrm>
        <a:graphic>
          <a:graphicData uri="http://schemas.openxmlformats.org/presentationml/2006/ole">
            <p:oleObj spid="_x0000_s1273858" r:id="rId3" imgW="8870449" imgH="4493141" progId="Excel.Sheet.8">
              <p:embed/>
            </p:oleObj>
          </a:graphicData>
        </a:graphic>
      </p:graphicFrame>
      <p:sp>
        <p:nvSpPr>
          <p:cNvPr id="62468" name="Text Box 4"/>
          <p:cNvSpPr txBox="1">
            <a:spLocks noChangeArrowheads="1"/>
          </p:cNvSpPr>
          <p:nvPr/>
        </p:nvSpPr>
        <p:spPr bwMode="auto">
          <a:xfrm>
            <a:off x="0" y="6583363"/>
            <a:ext cx="8534400" cy="274637"/>
          </a:xfrm>
          <a:prstGeom prst="rect">
            <a:avLst/>
          </a:prstGeom>
          <a:noFill/>
          <a:ln w="44450">
            <a:noFill/>
            <a:miter lim="800000"/>
            <a:headEnd/>
            <a:tailEnd/>
          </a:ln>
        </p:spPr>
        <p:txBody>
          <a:bodyPr>
            <a:spAutoFit/>
          </a:bodyPr>
          <a:lstStyle/>
          <a:p>
            <a:pPr>
              <a:spcBef>
                <a:spcPct val="50000"/>
              </a:spcBef>
            </a:pPr>
            <a:r>
              <a:rPr lang="en-US" sz="1200" u="sng">
                <a:latin typeface="Calibri" pitchFamily="34" charset="0"/>
              </a:rPr>
              <a:t>Source</a:t>
            </a:r>
            <a:r>
              <a:rPr lang="en-US" sz="1200">
                <a:latin typeface="Calibri" pitchFamily="34" charset="0"/>
              </a:rPr>
              <a:t>:  National Center for Education Statistics, NAEP Data Explorer, http://nces.ed.gov/nationsreportcard/nde/</a:t>
            </a:r>
          </a:p>
        </p:txBody>
      </p:sp>
      <p:cxnSp>
        <p:nvCxnSpPr>
          <p:cNvPr id="5" name="Straight Arrow Connector 4"/>
          <p:cNvCxnSpPr/>
          <p:nvPr/>
        </p:nvCxnSpPr>
        <p:spPr>
          <a:xfrm rot="5400000">
            <a:off x="5791994" y="2666206"/>
            <a:ext cx="1371600"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ppt_y-#ppt_h/2"/>
                                          </p:val>
                                        </p:tav>
                                        <p:tav tm="100000">
                                          <p:val>
                                            <p:strVal val="#ppt_y"/>
                                          </p:val>
                                        </p:tav>
                                      </p:tavLst>
                                    </p:anim>
                                    <p:anim calcmode="lin" valueType="num">
                                      <p:cBhvr>
                                        <p:cTn id="9" dur="500" fill="hold"/>
                                        <p:tgtEl>
                                          <p:spTgt spid="5"/>
                                        </p:tgtEl>
                                        <p:attrNameLst>
                                          <p:attrName>ppt_w</p:attrName>
                                        </p:attrNameLst>
                                      </p:cBhvr>
                                      <p:tavLst>
                                        <p:tav tm="0">
                                          <p:val>
                                            <p:strVal val="#ppt_w"/>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sz="4000" smtClean="0"/>
              <a:t>2007 NAEP Grade 8 Math </a:t>
            </a:r>
            <a:br>
              <a:rPr lang="en-US" sz="4000" smtClean="0"/>
            </a:br>
            <a:r>
              <a:rPr lang="en-US" sz="2800" smtClean="0"/>
              <a:t>Average African American – White Gaps by State</a:t>
            </a:r>
          </a:p>
        </p:txBody>
      </p:sp>
      <p:graphicFrame>
        <p:nvGraphicFramePr>
          <p:cNvPr id="60419" name="Object 2"/>
          <p:cNvGraphicFramePr>
            <a:graphicFrameLocks noGrp="1" noChangeAspect="1"/>
          </p:cNvGraphicFramePr>
          <p:nvPr>
            <p:ph idx="1"/>
          </p:nvPr>
        </p:nvGraphicFramePr>
        <p:xfrm>
          <a:off x="0" y="1636713"/>
          <a:ext cx="8872538" cy="4492625"/>
        </p:xfrm>
        <a:graphic>
          <a:graphicData uri="http://schemas.openxmlformats.org/presentationml/2006/ole">
            <p:oleObj spid="_x0000_s1271810" r:id="rId3" imgW="8870449" imgH="4493141" progId="Excel.Sheet.8">
              <p:embed/>
            </p:oleObj>
          </a:graphicData>
        </a:graphic>
      </p:graphicFrame>
      <p:sp>
        <p:nvSpPr>
          <p:cNvPr id="60420" name="Text Box 4"/>
          <p:cNvSpPr txBox="1">
            <a:spLocks noChangeArrowheads="1"/>
          </p:cNvSpPr>
          <p:nvPr/>
        </p:nvSpPr>
        <p:spPr bwMode="auto">
          <a:xfrm>
            <a:off x="0" y="6583363"/>
            <a:ext cx="8534400" cy="274637"/>
          </a:xfrm>
          <a:prstGeom prst="rect">
            <a:avLst/>
          </a:prstGeom>
          <a:noFill/>
          <a:ln w="44450">
            <a:noFill/>
            <a:miter lim="800000"/>
            <a:headEnd/>
            <a:tailEnd/>
          </a:ln>
        </p:spPr>
        <p:txBody>
          <a:bodyPr>
            <a:spAutoFit/>
          </a:bodyPr>
          <a:lstStyle/>
          <a:p>
            <a:pPr>
              <a:spcBef>
                <a:spcPct val="50000"/>
              </a:spcBef>
            </a:pPr>
            <a:r>
              <a:rPr lang="en-US" sz="1200" u="sng">
                <a:latin typeface="Calibri" pitchFamily="34" charset="0"/>
              </a:rPr>
              <a:t>Source</a:t>
            </a:r>
            <a:r>
              <a:rPr lang="en-US" sz="1200">
                <a:latin typeface="Calibri" pitchFamily="34" charset="0"/>
              </a:rPr>
              <a:t>:  National Center for Education Statistics, NAEP Data Explorer, http://nces.ed.gov/nationsreportcard/nde/</a:t>
            </a:r>
          </a:p>
        </p:txBody>
      </p:sp>
      <p:cxnSp>
        <p:nvCxnSpPr>
          <p:cNvPr id="5" name="Straight Arrow Connector 4"/>
          <p:cNvCxnSpPr/>
          <p:nvPr/>
        </p:nvCxnSpPr>
        <p:spPr>
          <a:xfrm rot="5400000">
            <a:off x="5639594" y="2361406"/>
            <a:ext cx="1371600"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ppt_y-#ppt_h/2"/>
                                          </p:val>
                                        </p:tav>
                                        <p:tav tm="100000">
                                          <p:val>
                                            <p:strVal val="#ppt_y"/>
                                          </p:val>
                                        </p:tav>
                                      </p:tavLst>
                                    </p:anim>
                                    <p:anim calcmode="lin" valueType="num">
                                      <p:cBhvr>
                                        <p:cTn id="9" dur="500" fill="hold"/>
                                        <p:tgtEl>
                                          <p:spTgt spid="5"/>
                                        </p:tgtEl>
                                        <p:attrNameLst>
                                          <p:attrName>ppt_w</p:attrName>
                                        </p:attrNameLst>
                                      </p:cBhvr>
                                      <p:tavLst>
                                        <p:tav tm="0">
                                          <p:val>
                                            <p:strVal val="#ppt_w"/>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4F81BD"/>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4F81BD"/>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4F81BD"/>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4F81BD"/>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4F81BD"/>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4F81BD"/>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667B7A"/>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4F81BD"/>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ET Template">
    <a:dk1>
      <a:sysClr val="windowText" lastClr="000000"/>
    </a:dk1>
    <a:lt1>
      <a:sysClr val="window" lastClr="FFFFFF"/>
    </a:lt1>
    <a:dk2>
      <a:srgbClr val="1F497D"/>
    </a:dk2>
    <a:lt2>
      <a:srgbClr val="EEECE1"/>
    </a:lt2>
    <a:accent1>
      <a:srgbClr val="4F81BD"/>
    </a:accent1>
    <a:accent2>
      <a:srgbClr val="BF311A"/>
    </a:accent2>
    <a:accent3>
      <a:srgbClr val="FBB040"/>
    </a:accent3>
    <a:accent4>
      <a:srgbClr val="67BAC1"/>
    </a:accent4>
    <a:accent5>
      <a:srgbClr val="762123"/>
    </a:accent5>
    <a:accent6>
      <a:srgbClr val="F47B20"/>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2446</TotalTime>
  <Words>5120</Words>
  <Application>Microsoft Office PowerPoint</Application>
  <PresentationFormat>On-screen Show (4:3)</PresentationFormat>
  <Paragraphs>577</Paragraphs>
  <Slides>162</Slides>
  <Notes>29</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162</vt:i4>
      </vt:variant>
    </vt:vector>
  </HeadingPairs>
  <TitlesOfParts>
    <vt:vector size="166" baseType="lpstr">
      <vt:lpstr>Office Theme</vt:lpstr>
      <vt:lpstr>Chart</vt:lpstr>
      <vt:lpstr>Document</vt:lpstr>
      <vt:lpstr>Microsoft Office Excel 97-2003 Worksheet</vt:lpstr>
      <vt:lpstr>Raising Achievement and Closing Gaps Between Groups: Lessons from Schools and Districts on the Performance Frontier</vt:lpstr>
      <vt:lpstr>First, some good news.</vt:lpstr>
      <vt:lpstr>4th Grade Reading: Record Performance with Gap Narrowing</vt:lpstr>
      <vt:lpstr>4th Grade Math: Record Performance with Gap Narrowing</vt:lpstr>
      <vt:lpstr>8th Grade Reading: Recent Gap Narrowing for Blacks, Less for Latinos</vt:lpstr>
      <vt:lpstr>8th Grade Math:  Progress for All Groups, Some Gap Narrowing</vt:lpstr>
      <vt:lpstr>Progress Even Clearer When Examined Over a Decade on the “Main NAEP” Exam</vt:lpstr>
      <vt:lpstr>1996 NAEP Grade 4 Math</vt:lpstr>
      <vt:lpstr>2007 NAEP Grade 4 Math</vt:lpstr>
      <vt:lpstr>NAEP Grade 4 Math 1996 Compared to 2007</vt:lpstr>
      <vt:lpstr>California no exception</vt:lpstr>
      <vt:lpstr>NAEP Grade 4 Math  Scale Score Gains, African American, 2000-2007</vt:lpstr>
      <vt:lpstr>NAEP Grade 4 Math  Movement Out of Below Basic, African American, 2000-2007</vt:lpstr>
      <vt:lpstr>Bottom Line:</vt:lpstr>
      <vt:lpstr>Clearly, much more remains to be done in elementary and middle school</vt:lpstr>
      <vt:lpstr>But at least we have some traction on elementary and middle school problems.</vt:lpstr>
      <vt:lpstr>Achievement Flat, Declining in Reading</vt:lpstr>
      <vt:lpstr>Achievement flat in math</vt:lpstr>
      <vt:lpstr>And gaps between groups are mostly wider today than in late eighties, early nineties</vt:lpstr>
      <vt:lpstr>12th Grade Reading:  No Progress, Gaps Wider than 1988</vt:lpstr>
      <vt:lpstr>12 Grade Math:  Results Mostly Flat Gaps Same or Widening </vt:lpstr>
      <vt:lpstr>And no matter how you cut the data, our students aren’t doing well compared to their peers in other countries.  </vt:lpstr>
      <vt:lpstr>PISA Performance U.S.A. Ranks Near Bottom, Has Fallen Since 2000</vt:lpstr>
      <vt:lpstr>A closer look at math</vt:lpstr>
      <vt:lpstr>Of 29 OECD Countries, U.S.A. Ranked 24th</vt:lpstr>
      <vt:lpstr>Problems are not limited to our high-poverty and high-minority schools . . . </vt:lpstr>
      <vt:lpstr>U.S. Ranks Low in the Percent of Students in the Highest Achievement Level (Level 6)  in Math</vt:lpstr>
      <vt:lpstr>U.S. Ranks 23rd out of 29 OECD Countries in the Math Achievement of the Highest-Performing Students*</vt:lpstr>
      <vt:lpstr>U.S. Ranks 23rd out of 29 OECD Countries in the Math Achievement of High-SES Students</vt:lpstr>
      <vt:lpstr>Problems not limited to math, either.</vt:lpstr>
      <vt:lpstr>Science?</vt:lpstr>
      <vt:lpstr>PISA 2006 Science   Of 30 OECD Countries, U.S.A. Ranked 21st</vt:lpstr>
      <vt:lpstr>Immigrants?  The U.S.A. does have a larger percentage of immigrants and children of immigrants than most OECD countries</vt:lpstr>
      <vt:lpstr>But ranks 21st out of 30 OECD countries when only taking into account native student* scores PISA 2006 Science</vt:lpstr>
      <vt:lpstr>Even in problem-solving, something we consider an American strength…</vt:lpstr>
      <vt:lpstr>U.S.A. Ranks 24th Out of 29 OECD Countries  in Problem-Solving</vt:lpstr>
      <vt:lpstr>Only place we rank high?</vt:lpstr>
      <vt:lpstr>PISA 2003: Gaps in Performance Of U.S.15 Year-Olds Are Among the Largest of OECD Countries</vt:lpstr>
      <vt:lpstr>Among OECD Countries, U.S.A. has the 4th Largest Gap Between High-SES and Low-SES Students</vt:lpstr>
      <vt:lpstr>These gaps begin before children arrive at the schoolhouse door.</vt:lpstr>
      <vt:lpstr>How?</vt:lpstr>
      <vt:lpstr>Some of these “lesses” are a result of choices that policymakers make.</vt:lpstr>
      <vt:lpstr>National Inequities in State and Local Revenue Per Student</vt:lpstr>
      <vt:lpstr>In truth, though, some of the most devastating “lesses” are a function of choices that we educators make.</vt:lpstr>
      <vt:lpstr>Choices we make about what to expect of whom…</vt:lpstr>
      <vt:lpstr>Students in Poor Schools Receive ‘A’s for Work That Would Earn ‘Cs’ in Affluent Schools</vt:lpstr>
      <vt:lpstr>Choices we make about what to teach whom…</vt:lpstr>
      <vt:lpstr>Fewer Latino students are enrolled in Algebra 2</vt:lpstr>
      <vt:lpstr>African American, Latino &amp; Native American high school graduates are less likely to have been enrolled in a full college prep track</vt:lpstr>
      <vt:lpstr>And choices we make about  who teaches whom…</vt:lpstr>
      <vt:lpstr>More Classes in High-Poverty, High-Minority Schools Taught By Out-of-Field Teachers</vt:lpstr>
      <vt:lpstr>Poor and Minority Students Get More Inexperienced* Teachers</vt:lpstr>
      <vt:lpstr>Results are devastating.</vt:lpstr>
      <vt:lpstr>African American and Latino  17 Year-Olds Do Math at Same Levels As White 13 Year-Olds</vt:lpstr>
      <vt:lpstr>African American and Latino  17 Year-Olds Read at Same Levels As White 13 Year-Olds</vt:lpstr>
      <vt:lpstr>What Can We Do?</vt:lpstr>
      <vt:lpstr>What We Hear Many Educators Say:</vt:lpstr>
      <vt:lpstr>But if they are right, why are low-income students and students of color performing so much higher in some schools…</vt:lpstr>
      <vt:lpstr>George Hall Elementary School Mobile, AL</vt:lpstr>
      <vt:lpstr>Four years ago, school was lowest performing in the district and among the bottom few in the state.  District reconstituted—and restaffed.</vt:lpstr>
      <vt:lpstr>George Hall Elementary, Grade 5 Math 2008</vt:lpstr>
      <vt:lpstr>George Hall Elementary, Grade 5 Reading 2008</vt:lpstr>
      <vt:lpstr>Frankford Elementary School</vt:lpstr>
      <vt:lpstr>Frankford Elementary Frankford, Delaware</vt:lpstr>
      <vt:lpstr>Frankford Elementary Closing Gaps, Grade 5 Reading</vt:lpstr>
      <vt:lpstr>Frankford Elementary Closing Gaps, Grade 5 Math</vt:lpstr>
      <vt:lpstr>Frankford Elementary Higher Proficiency Rates than the State,  2005 Grade 3 Reading</vt:lpstr>
      <vt:lpstr>Frankford Elementary Higher Proficiency Rates than the State,  2005 Grade 3 Math</vt:lpstr>
      <vt:lpstr>Osmond A. Church School New York, New York</vt:lpstr>
      <vt:lpstr>Osmond A. Church School,  P.S./M.S. 124 Queens, NY</vt:lpstr>
      <vt:lpstr>Osmond A. Church School  High Achievement for All Grade 3 ELA (2006)</vt:lpstr>
      <vt:lpstr>Osmond A. Church School High Achievement for All  Grade 6 Math (2006)</vt:lpstr>
      <vt:lpstr>Elmont Memorial Junior-Senior High Elmont, New York</vt:lpstr>
      <vt:lpstr>Elmont: Out-Performing the State Secondary-Level English (2006)</vt:lpstr>
      <vt:lpstr>Improvement and High Performance  at Elmont Memorial Junior-Senior High</vt:lpstr>
      <vt:lpstr>More Students Graduate at Elmont Memorial Junior-Senior High</vt:lpstr>
      <vt:lpstr>Very big differences at district level, too—even in the performance of the “same” group of students.</vt:lpstr>
      <vt:lpstr>Low-Income African American Scale Scores</vt:lpstr>
      <vt:lpstr>Low-Income Latino Scale Scores</vt:lpstr>
      <vt:lpstr>Low-Income African American Scale Scores</vt:lpstr>
      <vt:lpstr>Low-Income Latino Scale Scores</vt:lpstr>
      <vt:lpstr>Even big differences in whole states</vt:lpstr>
      <vt:lpstr>2007 NAEP Grade 4 Reading  Average Latino Scale Scores by State</vt:lpstr>
      <vt:lpstr>2007 NAEP Grade 4 Reading  Average African American Scale Scores by State</vt:lpstr>
      <vt:lpstr>Let’s look a little closer at California’s performance—group for group--relative to other states</vt:lpstr>
      <vt:lpstr>2007 NAEP Grade 4 Reading  Average Overall Scale Scores by State</vt:lpstr>
      <vt:lpstr>2007 NAEP Grade 4 Reading  Average Latino Scale Scores by State</vt:lpstr>
      <vt:lpstr>2007 NAEP Grade 4 Reading  Average White Scale Scores by State</vt:lpstr>
      <vt:lpstr>2007 NAEP Grade 4 Reading  Average African American Scale Scores by State</vt:lpstr>
      <vt:lpstr>2007 NAEP Grade 8 Math  Average Overall Scale Scores by State</vt:lpstr>
      <vt:lpstr>2007 NAEP Grade 8 Math  Average White Scale Scores by State</vt:lpstr>
      <vt:lpstr>2007 NAEP Grade 8 Math  Average African American Scale Scores by State</vt:lpstr>
      <vt:lpstr>2007 NAEP Grade 8 Math  Average Latino Scale Scores by State</vt:lpstr>
      <vt:lpstr>Gaps Between Groups?</vt:lpstr>
      <vt:lpstr>2007 NAEP Grade 4 Reading  Average Latino – White Gaps by State</vt:lpstr>
      <vt:lpstr>2007 NAEP Grade 4 Reading  Average African American – White Gaps by State</vt:lpstr>
      <vt:lpstr>2007 NAEP Grade 4 Reading  Average Low-Income – Non-Low-Income Gaps by State</vt:lpstr>
      <vt:lpstr>2007 NAEP Grade 8 Math  Average Low-Income – Non-Low-Income Gaps by State</vt:lpstr>
      <vt:lpstr>2007 NAEP Grade 8 Math  Average African American – White Gaps by State</vt:lpstr>
      <vt:lpstr>2007 NAEP Grade 8 Math  Average Latino – White Gaps by State</vt:lpstr>
      <vt:lpstr>So, what can we learn from high performing and high gaining schools and districts?</vt:lpstr>
      <vt:lpstr>#1.  They focus on what they can do, rather than what they can’t.</vt:lpstr>
      <vt:lpstr>Some schools and districts get all caught up in “correlations”. </vt:lpstr>
      <vt:lpstr>“ Some of our children live in pretty dire circumstances.  But we can’t dwell on that, because we can’t change it.  So when we come here, we have to dwell on that which is going to move our kids.”</vt:lpstr>
      <vt:lpstr>#2.  They don’t leave anything about teaching and learning to chance.</vt:lpstr>
      <vt:lpstr>Result?   A System That:</vt:lpstr>
      <vt:lpstr>‘A’ Work in Poor Schools Would Earn ‘Cs’ in Affluent Schools</vt:lpstr>
      <vt:lpstr>Slide 108</vt:lpstr>
      <vt:lpstr>Grade 10 Writing Assignment</vt:lpstr>
      <vt:lpstr>Grade 10 Writing Assignment</vt:lpstr>
      <vt:lpstr>High Performing Schools and Districts</vt:lpstr>
      <vt:lpstr>In other words, they work very hard at CONSISTENCY.</vt:lpstr>
      <vt:lpstr>#3.  The drive toward consistency is also clear in their approach to school discipline.</vt:lpstr>
      <vt:lpstr>Indeed, one of the secrets of KIPP’s success is the focus on consistency and certainty of response to discipline problems.  New teachers often get more support, coaching there than anyplace else. </vt:lpstr>
      <vt:lpstr>#4.  Higher performing secondary schools put all kids—not just some—in a demanding high school core curriculum.</vt:lpstr>
      <vt:lpstr>The single biggest predictor post-high school success is the QUALITY AND INTENSITY OF THE HIGH SCHOOL CURRICULUM Cliff Adelman, The Toolbox Revisited, U.S. Department of Education </vt:lpstr>
      <vt:lpstr>Jake:  Fall Schedule, Freshman Year</vt:lpstr>
      <vt:lpstr>Spring Schedule, Freshman Year</vt:lpstr>
      <vt:lpstr>Fall Schedule, Sophomore Year</vt:lpstr>
      <vt:lpstr>Spring Schedule, Sophomore Year</vt:lpstr>
      <vt:lpstr>Fall Schedule, Junior Year</vt:lpstr>
      <vt:lpstr>Spring Schedule, Junior Year</vt:lpstr>
      <vt:lpstr>Senior Year?  </vt:lpstr>
      <vt:lpstr>Ed Trust Transcript Study:  Our Current Favorites</vt:lpstr>
      <vt:lpstr>College prep curriculum has benefits far beyond college.</vt:lpstr>
      <vt:lpstr>Students of all sorts will learn more...</vt:lpstr>
      <vt:lpstr>Low Quartile Students Gain More From College Prep Courses*</vt:lpstr>
      <vt:lpstr>They will also fail less often...</vt:lpstr>
      <vt:lpstr>Challenging Curriculum Results in Lower Failure Rates, Even for Lowest Achievers</vt:lpstr>
      <vt:lpstr>And they’ll be better prepared for the workplace.</vt:lpstr>
      <vt:lpstr>Leading states and districts are making college prep the default curriculum.</vt:lpstr>
      <vt:lpstr>#5.  High performing schools don’t just offer students extra supports…they make sure students use them.</vt:lpstr>
      <vt:lpstr>Ask any 5 adults in a high performing school how they support struggling kids and you’ll get the same answer.</vt:lpstr>
      <vt:lpstr>#6.  Principals are hugely important, ever present, but NOT the only leaders in the school</vt:lpstr>
      <vt:lpstr>Elmont Memorial Junior-Senior High Elmont, New York</vt:lpstr>
      <vt:lpstr>In high performing schools…</vt:lpstr>
      <vt:lpstr>#7.  Good schools know how much teachers matter, and they act on that knowledge.</vt:lpstr>
      <vt:lpstr>10 Percentile  Point Average Difference for Students who have Top and Bottom QuartileTeachers</vt:lpstr>
      <vt:lpstr>Students in Dallas Gain More in Math with Effective Teachers: One Year Growth From 3rd-4th Grade</vt:lpstr>
      <vt:lpstr>Cumulative Teacher Effects On Students’ Math Scores in Dallas (Grades 3-5)</vt:lpstr>
      <vt:lpstr>Students Assigned to Effective Teachers Dramatically Outperformed Students Assigned to Ineffective Teachers</vt:lpstr>
      <vt:lpstr>So, there are VERY BIG differences among our teachers.</vt:lpstr>
      <vt:lpstr>BUT…</vt:lpstr>
      <vt:lpstr>The Widget Effect </vt:lpstr>
      <vt:lpstr>Slide 145</vt:lpstr>
      <vt:lpstr>Slide 146</vt:lpstr>
      <vt:lpstr>So, we paper over the differences among our teachers AND…we continue to assign our weakest to the kids who need the strongest.</vt:lpstr>
      <vt:lpstr>Math Classes at High-Poverty and High- Minority Schools More Likely to be Taught by Out of Field* Teachers</vt:lpstr>
      <vt:lpstr>Students at High-Minority Schools More Likely to Be Taught By Novice* Teachers</vt:lpstr>
      <vt:lpstr>Tennessee:  High poverty/high minority schools have fewer of the “most effective” teachers and more “least effective” teachers</vt:lpstr>
      <vt:lpstr>Low-Achieving Students are More Likely to be Assigned to Ineffective Teachers than Effective Teachers</vt:lpstr>
      <vt:lpstr>High performing schools and districts…</vt:lpstr>
      <vt:lpstr>In the end…</vt:lpstr>
      <vt:lpstr>The children in the pictures that follow are some of the lucky ones.  Though they are poor…they live on the high end of the gap because they attend schools that enable their students to soar.</vt:lpstr>
      <vt:lpstr>Slide 155</vt:lpstr>
      <vt:lpstr>Slide 156</vt:lpstr>
      <vt:lpstr>Slide 157</vt:lpstr>
      <vt:lpstr>Slide 158</vt:lpstr>
      <vt:lpstr>Slide 159</vt:lpstr>
      <vt:lpstr>But most of the children who look like them aren’t so lucky.  They live on the bottom side of the gap.</vt:lpstr>
      <vt:lpstr>The most important agenda for all of us?</vt:lpstr>
      <vt:lpstr>Slide 162</vt:lpstr>
    </vt:vector>
  </TitlesOfParts>
  <Company>The Education Trust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Anna Habash</dc:creator>
  <cp:lastModifiedBy>Vern</cp:lastModifiedBy>
  <cp:revision>712</cp:revision>
  <dcterms:created xsi:type="dcterms:W3CDTF">2008-11-05T21:18:35Z</dcterms:created>
  <dcterms:modified xsi:type="dcterms:W3CDTF">2009-11-11T15:48:31Z</dcterms:modified>
</cp:coreProperties>
</file>